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Lst>
  <p:notesMasterIdLst>
    <p:notesMasterId r:id="rId32"/>
  </p:notesMasterIdLst>
  <p:handoutMasterIdLst>
    <p:handoutMasterId r:id="rId33"/>
  </p:handoutMasterIdLst>
  <p:sldIdLst>
    <p:sldId id="256" r:id="rId7"/>
    <p:sldId id="258" r:id="rId8"/>
    <p:sldId id="294" r:id="rId9"/>
    <p:sldId id="275" r:id="rId10"/>
    <p:sldId id="276" r:id="rId11"/>
    <p:sldId id="278" r:id="rId12"/>
    <p:sldId id="277" r:id="rId13"/>
    <p:sldId id="295" r:id="rId14"/>
    <p:sldId id="296" r:id="rId15"/>
    <p:sldId id="297" r:id="rId16"/>
    <p:sldId id="298" r:id="rId17"/>
    <p:sldId id="280" r:id="rId18"/>
    <p:sldId id="279" r:id="rId19"/>
    <p:sldId id="281" r:id="rId20"/>
    <p:sldId id="286" r:id="rId21"/>
    <p:sldId id="284" r:id="rId22"/>
    <p:sldId id="287" r:id="rId23"/>
    <p:sldId id="288" r:id="rId24"/>
    <p:sldId id="285" r:id="rId25"/>
    <p:sldId id="289" r:id="rId26"/>
    <p:sldId id="290" r:id="rId27"/>
    <p:sldId id="270" r:id="rId28"/>
    <p:sldId id="292" r:id="rId29"/>
    <p:sldId id="272" r:id="rId30"/>
    <p:sldId id="293"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7" autoAdjust="0"/>
  </p:normalViewPr>
  <p:slideViewPr>
    <p:cSldViewPr snapToGrid="0">
      <p:cViewPr varScale="1">
        <p:scale>
          <a:sx n="85" d="100"/>
          <a:sy n="85" d="100"/>
        </p:scale>
        <p:origin x="53" y="59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35" tIns="45718" rIns="91435" bIns="45718" rtlCol="0"/>
          <a:lstStyle>
            <a:lvl1pPr algn="r">
              <a:defRPr sz="1200"/>
            </a:lvl1pPr>
          </a:lstStyle>
          <a:p>
            <a:fld id="{72DD8F26-A1A8-410D-BC8E-EA217828B209}" type="datetimeFigureOut">
              <a:rPr lang="en-US" smtClean="0"/>
              <a:t>10/21/2016</a:t>
            </a:fld>
            <a:endParaRPr lang="en-US"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35" tIns="45718" rIns="91435"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35" tIns="45718" rIns="91435" bIns="45718" rtlCol="0" anchor="b"/>
          <a:lstStyle>
            <a:lvl1pPr algn="r">
              <a:defRPr sz="1200"/>
            </a:lvl1pPr>
          </a:lstStyle>
          <a:p>
            <a:fld id="{D33B16B6-EFF9-486A-AC76-7799A237BEAA}" type="slidenum">
              <a:rPr lang="en-US" smtClean="0"/>
              <a:t>‹#›</a:t>
            </a:fld>
            <a:endParaRPr lang="en-US" dirty="0"/>
          </a:p>
        </p:txBody>
      </p:sp>
    </p:spTree>
    <p:extLst>
      <p:ext uri="{BB962C8B-B14F-4D97-AF65-F5344CB8AC3E}">
        <p14:creationId xmlns:p14="http://schemas.microsoft.com/office/powerpoint/2010/main" val="1152035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CF2C164A-7038-42D0-953C-2EB4816D4C81}" type="datetimeFigureOut">
              <a:rPr lang="en-US" smtClean="0"/>
              <a:t>10/21/2016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5" tIns="45718" rIns="91435" bIns="45718" rtlCol="0" anchor="ctr"/>
          <a:lstStyle/>
          <a:p>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10/21/2016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533401" y="361951"/>
            <a:ext cx="3657600" cy="822317"/>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10/21/2016</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October 21, 2016</a:t>
            </a:fld>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October 21, 2016</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3" cstate="print">
            <a:alphaModFix/>
            <a:extLst>
              <a:ext uri="{28A0092B-C50C-407E-A947-70E740481C1C}">
                <a14:useLocalDpi xmlns:a14="http://schemas.microsoft.com/office/drawing/2010/main" val="0"/>
              </a:ext>
            </a:extLst>
          </a:blip>
          <a:stretch>
            <a:fillRect/>
          </a:stretch>
        </p:blipFill>
        <p:spPr>
          <a:xfrm>
            <a:off x="7110589" y="4512028"/>
            <a:ext cx="1666409" cy="374649"/>
          </a:xfrm>
          <a:prstGeom prst="rect">
            <a:avLst/>
          </a:prstGeom>
        </p:spPr>
      </p:pic>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10/21/2016</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dirty="0"/>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October 21, 2016</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31520" y="1362676"/>
            <a:ext cx="7696200" cy="1754326"/>
          </a:xfrm>
          <a:prstGeom prst="rect">
            <a:avLst/>
          </a:prstGeom>
          <a:noFill/>
          <a:ln>
            <a:noFill/>
          </a:ln>
        </p:spPr>
        <p:txBody>
          <a:bodyPr wrap="square" rtlCol="0">
            <a:spAutoFit/>
          </a:bodyPr>
          <a:lstStyle/>
          <a:p>
            <a:r>
              <a:rPr lang="en-US" sz="3600" b="1" dirty="0" smtClean="0">
                <a:solidFill>
                  <a:srgbClr val="002D73"/>
                </a:solidFill>
                <a:latin typeface="Arial" panose="020B0604020202020204" pitchFamily="34" charset="0"/>
                <a:cs typeface="Arial" panose="020B0604020202020204" pitchFamily="34" charset="0"/>
              </a:rPr>
              <a:t>Transition </a:t>
            </a:r>
            <a:r>
              <a:rPr lang="en-US" sz="3600" b="1" dirty="0" smtClean="0">
                <a:solidFill>
                  <a:srgbClr val="002D73"/>
                </a:solidFill>
                <a:latin typeface="Arial" panose="020B0604020202020204" pitchFamily="34" charset="0"/>
                <a:cs typeface="Arial" panose="020B0604020202020204" pitchFamily="34" charset="0"/>
              </a:rPr>
              <a:t>of School Based Health </a:t>
            </a:r>
            <a:r>
              <a:rPr lang="en-US" sz="3600" b="1" dirty="0" smtClean="0">
                <a:solidFill>
                  <a:srgbClr val="002D73"/>
                </a:solidFill>
                <a:latin typeface="Arial" panose="020B0604020202020204" pitchFamily="34" charset="0"/>
                <a:cs typeface="Arial" panose="020B0604020202020204" pitchFamily="34" charset="0"/>
              </a:rPr>
              <a:t>Center Services </a:t>
            </a:r>
            <a:r>
              <a:rPr lang="en-US" sz="3600" b="1" dirty="0" smtClean="0">
                <a:solidFill>
                  <a:srgbClr val="002D73"/>
                </a:solidFill>
                <a:latin typeface="Arial" panose="020B0604020202020204" pitchFamily="34" charset="0"/>
                <a:cs typeface="Arial" panose="020B0604020202020204" pitchFamily="34" charset="0"/>
              </a:rPr>
              <a:t>into Medicaid Managed Care</a:t>
            </a: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a:t>
            </a:r>
          </a:p>
        </p:txBody>
      </p:sp>
      <p:sp>
        <p:nvSpPr>
          <p:cNvPr id="3" name="Content Placeholder 2"/>
          <p:cNvSpPr>
            <a:spLocks noGrp="1"/>
          </p:cNvSpPr>
          <p:nvPr>
            <p:ph idx="1"/>
          </p:nvPr>
        </p:nvSpPr>
        <p:spPr/>
        <p:txBody>
          <a:bodyPr>
            <a:normAutofit/>
          </a:bodyPr>
          <a:lstStyle/>
          <a:p>
            <a:pPr marL="0" indent="0">
              <a:buNone/>
            </a:pPr>
            <a:r>
              <a:rPr lang="en-US" sz="2800" b="1" u="sng" dirty="0" smtClean="0"/>
              <a:t>Transitional Care</a:t>
            </a:r>
            <a:endParaRPr lang="en-US" sz="2800" b="1" u="sng" dirty="0"/>
          </a:p>
          <a:p>
            <a:pPr marL="0" indent="0">
              <a:buNone/>
            </a:pPr>
            <a:r>
              <a:rPr lang="en-US" sz="2800" dirty="0" smtClean="0"/>
              <a:t>Children who </a:t>
            </a:r>
            <a:r>
              <a:rPr lang="en-US" sz="2800" dirty="0"/>
              <a:t>are in an on-going course of care at a SBHC at the time of the transition of these services to managed </a:t>
            </a:r>
            <a:r>
              <a:rPr lang="en-US" sz="2800" dirty="0" smtClean="0"/>
              <a:t>care may </a:t>
            </a:r>
            <a:r>
              <a:rPr lang="en-US" sz="2800" dirty="0"/>
              <a:t>continue their course of treatment </a:t>
            </a:r>
            <a:r>
              <a:rPr lang="en-US" sz="2800" dirty="0" smtClean="0"/>
              <a:t>without change </a:t>
            </a:r>
            <a:r>
              <a:rPr lang="en-US" sz="2800" dirty="0"/>
              <a:t>until </a:t>
            </a:r>
            <a:r>
              <a:rPr lang="en-US" sz="2800" dirty="0" smtClean="0"/>
              <a:t>    January </a:t>
            </a:r>
            <a:r>
              <a:rPr lang="en-US" sz="2800" dirty="0"/>
              <a:t>1, 2018. </a:t>
            </a:r>
            <a:endParaRPr lang="en-US" sz="2800" dirty="0"/>
          </a:p>
        </p:txBody>
      </p:sp>
    </p:spTree>
    <p:extLst>
      <p:ext uri="{BB962C8B-B14F-4D97-AF65-F5344CB8AC3E}">
        <p14:creationId xmlns:p14="http://schemas.microsoft.com/office/powerpoint/2010/main" val="1762799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a:t>
            </a:r>
          </a:p>
        </p:txBody>
      </p:sp>
      <p:sp>
        <p:nvSpPr>
          <p:cNvPr id="3" name="Content Placeholder 2"/>
          <p:cNvSpPr>
            <a:spLocks noGrp="1"/>
          </p:cNvSpPr>
          <p:nvPr>
            <p:ph idx="1"/>
          </p:nvPr>
        </p:nvSpPr>
        <p:spPr/>
        <p:txBody>
          <a:bodyPr>
            <a:normAutofit fontScale="77500" lnSpcReduction="20000"/>
          </a:bodyPr>
          <a:lstStyle/>
          <a:p>
            <a:pPr marL="0" indent="0">
              <a:buNone/>
            </a:pPr>
            <a:r>
              <a:rPr lang="en-US" sz="2800" b="1" u="sng" dirty="0" smtClean="0"/>
              <a:t>Responsibilities for Accessing and Coordinating Care</a:t>
            </a:r>
          </a:p>
          <a:p>
            <a:r>
              <a:rPr lang="en-US" sz="2800" dirty="0" smtClean="0"/>
              <a:t>No prior authorization is needed for primary and routine care.</a:t>
            </a:r>
          </a:p>
          <a:p>
            <a:r>
              <a:rPr lang="en-US" sz="2800" dirty="0" smtClean="0"/>
              <a:t>SBHCs will share the roster of enrolled students and other clinical data with MMCPs to determine need for services and improve care.</a:t>
            </a:r>
          </a:p>
          <a:p>
            <a:r>
              <a:rPr lang="en-US" sz="2800" dirty="0" smtClean="0"/>
              <a:t>SBHCs will assist MMCPs in improving required performance measures.</a:t>
            </a:r>
          </a:p>
          <a:p>
            <a:r>
              <a:rPr lang="en-US" sz="2800" dirty="0" smtClean="0"/>
              <a:t>MMCPs will provide data to SBHCs to identify children who have not had an annual history and physical exam, and/or other well child services</a:t>
            </a:r>
            <a:r>
              <a:rPr lang="en-US" sz="2800" u="sng" dirty="0" smtClean="0"/>
              <a:t>.</a:t>
            </a:r>
          </a:p>
          <a:p>
            <a:pPr marL="0" indent="0">
              <a:buNone/>
            </a:pPr>
            <a:endParaRPr lang="en-US" dirty="0"/>
          </a:p>
        </p:txBody>
      </p:sp>
    </p:spTree>
    <p:extLst>
      <p:ext uri="{BB962C8B-B14F-4D97-AF65-F5344CB8AC3E}">
        <p14:creationId xmlns:p14="http://schemas.microsoft.com/office/powerpoint/2010/main" val="1653979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u="sng" dirty="0" smtClean="0"/>
              <a:t>Reimbursement</a:t>
            </a:r>
          </a:p>
          <a:p>
            <a:r>
              <a:rPr lang="en-US" dirty="0" smtClean="0"/>
              <a:t>Medicaid Managed Care Plans (MMCPs) </a:t>
            </a:r>
            <a:r>
              <a:rPr lang="en-US" dirty="0"/>
              <a:t>must reimburse SBHC and SBHC-D providers at the current applicable Medicaid </a:t>
            </a:r>
            <a:r>
              <a:rPr lang="en-US" dirty="0" smtClean="0"/>
              <a:t>fee-for-service (FFS) </a:t>
            </a:r>
            <a:r>
              <a:rPr lang="en-US" dirty="0"/>
              <a:t>rates for two years after the implementation of the transition to managed care. </a:t>
            </a:r>
            <a:endParaRPr lang="en-US" dirty="0" smtClean="0"/>
          </a:p>
          <a:p>
            <a:r>
              <a:rPr lang="en-US" dirty="0" smtClean="0"/>
              <a:t>The </a:t>
            </a:r>
            <a:r>
              <a:rPr lang="en-US" dirty="0"/>
              <a:t>two year transition </a:t>
            </a:r>
            <a:r>
              <a:rPr lang="en-US" dirty="0" smtClean="0"/>
              <a:t>period is </a:t>
            </a:r>
            <a:r>
              <a:rPr lang="en-US" dirty="0"/>
              <a:t>July 1, 2017 through June 30, 2019</a:t>
            </a:r>
            <a:r>
              <a:rPr lang="en-US" dirty="0" smtClean="0"/>
              <a:t>.</a:t>
            </a:r>
            <a:endParaRPr lang="en-US" dirty="0"/>
          </a:p>
        </p:txBody>
      </p:sp>
    </p:spTree>
    <p:extLst>
      <p:ext uri="{BB962C8B-B14F-4D97-AF65-F5344CB8AC3E}">
        <p14:creationId xmlns:p14="http://schemas.microsoft.com/office/powerpoint/2010/main" val="405596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lstStyle/>
          <a:p>
            <a:pPr marL="0" indent="0">
              <a:buNone/>
            </a:pPr>
            <a:r>
              <a:rPr lang="en-US" sz="2800" b="1" u="sng" dirty="0"/>
              <a:t>Reproductive </a:t>
            </a:r>
            <a:r>
              <a:rPr lang="en-US" sz="2800" b="1" u="sng" dirty="0" smtClean="0"/>
              <a:t>Health</a:t>
            </a:r>
          </a:p>
          <a:p>
            <a:pPr marL="0" indent="0">
              <a:buNone/>
            </a:pPr>
            <a:r>
              <a:rPr lang="en-US" dirty="0" smtClean="0"/>
              <a:t>Family </a:t>
            </a:r>
            <a:r>
              <a:rPr lang="en-US" dirty="0"/>
              <a:t>planning and reproductive health care </a:t>
            </a:r>
            <a:r>
              <a:rPr lang="en-US" dirty="0" smtClean="0"/>
              <a:t>services provided at SBHCs will be  “carved-out” </a:t>
            </a:r>
            <a:r>
              <a:rPr lang="en-US" dirty="0"/>
              <a:t>of </a:t>
            </a:r>
            <a:r>
              <a:rPr lang="en-US" dirty="0" smtClean="0"/>
              <a:t>the Medicaid Managed </a:t>
            </a:r>
            <a:r>
              <a:rPr lang="en-US" dirty="0" smtClean="0"/>
              <a:t>Care benefit.</a:t>
            </a:r>
            <a:endParaRPr lang="en-US" dirty="0"/>
          </a:p>
          <a:p>
            <a:pPr marL="0" indent="0">
              <a:buNone/>
            </a:pPr>
            <a:endParaRPr lang="en-US" dirty="0"/>
          </a:p>
        </p:txBody>
      </p:sp>
    </p:spTree>
    <p:extLst>
      <p:ext uri="{BB962C8B-B14F-4D97-AF65-F5344CB8AC3E}">
        <p14:creationId xmlns:p14="http://schemas.microsoft.com/office/powerpoint/2010/main" val="1228520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smtClean="0"/>
              <a:t>Reimbursement </a:t>
            </a:r>
            <a:r>
              <a:rPr lang="en-US" b="1" u="sng" dirty="0" smtClean="0"/>
              <a:t>for Federally Qualified Health Centers (FQHCs) </a:t>
            </a:r>
            <a:r>
              <a:rPr lang="en-US" b="1" u="sng" dirty="0" smtClean="0"/>
              <a:t>that don’t use </a:t>
            </a:r>
            <a:r>
              <a:rPr lang="en-US" b="1" u="sng" dirty="0" smtClean="0"/>
              <a:t>APGs</a:t>
            </a:r>
          </a:p>
          <a:p>
            <a:pPr marL="0" indent="0">
              <a:buNone/>
            </a:pPr>
            <a:endParaRPr lang="en-US" dirty="0"/>
          </a:p>
          <a:p>
            <a:pPr marL="0" indent="0">
              <a:buNone/>
            </a:pPr>
            <a:r>
              <a:rPr lang="en-US" dirty="0" smtClean="0"/>
              <a:t>SBHCs/SBHC-Ds </a:t>
            </a:r>
            <a:r>
              <a:rPr lang="en-US" dirty="0"/>
              <a:t>sponsored by </a:t>
            </a:r>
            <a:r>
              <a:rPr lang="en-US" dirty="0" smtClean="0"/>
              <a:t>FQHCs </a:t>
            </a:r>
            <a:r>
              <a:rPr lang="en-US" dirty="0"/>
              <a:t>that do not participate in the Ambulatory Patient Groups (APGs) will be reimbursed utilizing the Prospective Payment System (PPS) rate and wrap-around rate per the New York State Department of Health’s </a:t>
            </a:r>
            <a:r>
              <a:rPr lang="en-US" i="1" u="sng" dirty="0"/>
              <a:t>NYS Managed Care Supplemental Payment Program for FQHCs Policy Document</a:t>
            </a:r>
            <a:r>
              <a:rPr lang="en-US" i="1" dirty="0"/>
              <a:t>. </a:t>
            </a:r>
            <a:endParaRPr lang="en-US" dirty="0"/>
          </a:p>
          <a:p>
            <a:pPr marL="0" indent="0">
              <a:buNone/>
            </a:pPr>
            <a:endParaRPr lang="en-US" dirty="0"/>
          </a:p>
        </p:txBody>
      </p:sp>
    </p:spTree>
    <p:extLst>
      <p:ext uri="{BB962C8B-B14F-4D97-AF65-F5344CB8AC3E}">
        <p14:creationId xmlns:p14="http://schemas.microsoft.com/office/powerpoint/2010/main" val="3703822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sz="4000" b="1" u="sng" dirty="0" smtClean="0"/>
              <a:t>Confidentiality</a:t>
            </a:r>
          </a:p>
          <a:p>
            <a:pPr lvl="0"/>
            <a:r>
              <a:rPr lang="en-US" dirty="0" smtClean="0"/>
              <a:t>For </a:t>
            </a:r>
            <a:r>
              <a:rPr lang="en-US" dirty="0"/>
              <a:t>claims processed and paid by MMCPs, the MMCP will suppress denial notices and  Explanation of Benefits </a:t>
            </a:r>
            <a:r>
              <a:rPr lang="en-US" dirty="0" smtClean="0"/>
              <a:t>(EOB) for </a:t>
            </a:r>
            <a:r>
              <a:rPr lang="en-US" dirty="0"/>
              <a:t>enrollees in accordance with the Department’s </a:t>
            </a:r>
            <a:r>
              <a:rPr lang="en-US" i="1" u="sng" dirty="0"/>
              <a:t>Policy for the Protection of Confidential Health Information for Minors Enrolled in NYS Medicaid Managed Care Plans</a:t>
            </a:r>
            <a:r>
              <a:rPr lang="en-US" u="sng" dirty="0"/>
              <a:t> </a:t>
            </a:r>
            <a:endParaRPr lang="en-US" dirty="0"/>
          </a:p>
          <a:p>
            <a:pPr marL="0" indent="0">
              <a:buNone/>
            </a:pPr>
            <a:r>
              <a:rPr lang="en-US" b="1" dirty="0"/>
              <a:t> </a:t>
            </a:r>
            <a:endParaRPr lang="en-US" dirty="0"/>
          </a:p>
          <a:p>
            <a:pPr lvl="0"/>
            <a:r>
              <a:rPr lang="en-US" dirty="0"/>
              <a:t>For claims processed and paid by the state for Medicaid </a:t>
            </a:r>
            <a:r>
              <a:rPr lang="en-US" dirty="0" smtClean="0"/>
              <a:t>FFS payment </a:t>
            </a:r>
            <a:r>
              <a:rPr lang="en-US" dirty="0"/>
              <a:t>no </a:t>
            </a:r>
            <a:r>
              <a:rPr lang="en-US" dirty="0" smtClean="0"/>
              <a:t>EOB, </a:t>
            </a:r>
            <a:r>
              <a:rPr lang="en-US" dirty="0"/>
              <a:t>or other </a:t>
            </a:r>
            <a:r>
              <a:rPr lang="en-US" dirty="0" smtClean="0"/>
              <a:t>notification, </a:t>
            </a:r>
            <a:r>
              <a:rPr lang="en-US" dirty="0"/>
              <a:t>will be sent to the enrollee.</a:t>
            </a:r>
          </a:p>
          <a:p>
            <a:endParaRPr lang="en-US" dirty="0"/>
          </a:p>
        </p:txBody>
      </p:sp>
    </p:spTree>
    <p:extLst>
      <p:ext uri="{BB962C8B-B14F-4D97-AF65-F5344CB8AC3E}">
        <p14:creationId xmlns:p14="http://schemas.microsoft.com/office/powerpoint/2010/main" val="2298487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500" b="1" u="sng" dirty="0" smtClean="0"/>
              <a:t>Contracting</a:t>
            </a:r>
            <a:r>
              <a:rPr lang="en-US" sz="4500" b="1" u="sng" dirty="0"/>
              <a:t> </a:t>
            </a:r>
            <a:r>
              <a:rPr lang="en-US" sz="4500" b="1" u="sng" dirty="0" smtClean="0"/>
              <a:t> </a:t>
            </a:r>
          </a:p>
          <a:p>
            <a:r>
              <a:rPr lang="en-US" sz="3300" dirty="0" smtClean="0"/>
              <a:t>The </a:t>
            </a:r>
            <a:r>
              <a:rPr lang="en-US" sz="3300" dirty="0"/>
              <a:t>terms of the relationships between SBHCs and MMCPs will be established through the execution </a:t>
            </a:r>
            <a:r>
              <a:rPr lang="en-US" sz="3300" dirty="0" smtClean="0"/>
              <a:t>of provider contracts.</a:t>
            </a:r>
          </a:p>
          <a:p>
            <a:pPr marL="0" indent="0">
              <a:buNone/>
            </a:pPr>
            <a:endParaRPr lang="en-US" sz="3300" dirty="0" smtClean="0"/>
          </a:p>
          <a:p>
            <a:r>
              <a:rPr lang="en-US" sz="3300" dirty="0" smtClean="0"/>
              <a:t>Plans </a:t>
            </a:r>
            <a:r>
              <a:rPr lang="en-US" sz="3300" dirty="0"/>
              <a:t>that currently have provider agreements with the Article 28 sponsors will most likely amend existing contracts with sponsoring facilities to include the facilities’ SBHCs</a:t>
            </a:r>
            <a:r>
              <a:rPr lang="en-US" sz="3300" dirty="0" smtClean="0"/>
              <a:t>.</a:t>
            </a:r>
          </a:p>
          <a:p>
            <a:pPr marL="0" indent="0">
              <a:buNone/>
            </a:pPr>
            <a:endParaRPr lang="en-US" sz="3300" dirty="0"/>
          </a:p>
          <a:p>
            <a:pPr marL="0" indent="0">
              <a:buNone/>
            </a:pPr>
            <a:endParaRPr lang="en-US" sz="3400" dirty="0"/>
          </a:p>
          <a:p>
            <a:pPr marL="0" indent="0">
              <a:buNone/>
            </a:pPr>
            <a:endParaRPr lang="en-US" dirty="0"/>
          </a:p>
        </p:txBody>
      </p:sp>
    </p:spTree>
    <p:extLst>
      <p:ext uri="{BB962C8B-B14F-4D97-AF65-F5344CB8AC3E}">
        <p14:creationId xmlns:p14="http://schemas.microsoft.com/office/powerpoint/2010/main" val="2693508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4000" b="1" u="sng" dirty="0" smtClean="0"/>
              <a:t>Contracting</a:t>
            </a:r>
          </a:p>
          <a:p>
            <a:r>
              <a:rPr lang="en-US" dirty="0"/>
              <a:t> All agreements between the sponsoring entity and the MMCP will reflect all SBHC sites that are sponsored by the Article 28 facility. A separate agreement is not required for each SBHC site. </a:t>
            </a:r>
          </a:p>
          <a:p>
            <a:pPr marL="0" indent="0">
              <a:buNone/>
            </a:pPr>
            <a:endParaRPr lang="en-US" b="1" u="sng" dirty="0" smtClean="0"/>
          </a:p>
          <a:p>
            <a:pPr lvl="0"/>
            <a:r>
              <a:rPr lang="en-US" dirty="0"/>
              <a:t>If the MMCP is utilizing a previously approved contract with an Article 28 facility, the contract will not have to be submitted to the Office of Health Insurance Programs (OHIP) for review and approval.  If the contract was not previously approved, it must be submitted to the OHIP prior to execution.</a:t>
            </a:r>
          </a:p>
        </p:txBody>
      </p:sp>
    </p:spTree>
    <p:extLst>
      <p:ext uri="{BB962C8B-B14F-4D97-AF65-F5344CB8AC3E}">
        <p14:creationId xmlns:p14="http://schemas.microsoft.com/office/powerpoint/2010/main" val="3365232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a:xfrm>
            <a:off x="457200" y="1063624"/>
            <a:ext cx="8229600" cy="3530601"/>
          </a:xfrm>
        </p:spPr>
        <p:txBody>
          <a:bodyPr>
            <a:normAutofit fontScale="70000" lnSpcReduction="20000"/>
          </a:bodyPr>
          <a:lstStyle/>
          <a:p>
            <a:pPr marL="0" lvl="0" indent="0">
              <a:buNone/>
            </a:pPr>
            <a:r>
              <a:rPr lang="en-US" sz="4000" b="1" u="sng" dirty="0" smtClean="0"/>
              <a:t>Contracting</a:t>
            </a:r>
          </a:p>
          <a:p>
            <a:r>
              <a:rPr lang="en-US" dirty="0" smtClean="0"/>
              <a:t>The </a:t>
            </a:r>
            <a:r>
              <a:rPr lang="en-US" dirty="0"/>
              <a:t>designation of SBHCs as </a:t>
            </a:r>
            <a:r>
              <a:rPr lang="en-US" dirty="0" smtClean="0"/>
              <a:t>the Primary Care Provider (PCP) continues to be allowed.</a:t>
            </a:r>
          </a:p>
          <a:p>
            <a:r>
              <a:rPr lang="en-US" dirty="0" smtClean="0"/>
              <a:t>No </a:t>
            </a:r>
            <a:r>
              <a:rPr lang="en-US" dirty="0"/>
              <a:t>SBHC will be required to be a PCP as a condition of participation.  </a:t>
            </a:r>
            <a:endParaRPr lang="en-US" dirty="0" smtClean="0"/>
          </a:p>
          <a:p>
            <a:r>
              <a:rPr lang="en-US" dirty="0" smtClean="0"/>
              <a:t> As a PCP, </a:t>
            </a:r>
            <a:r>
              <a:rPr lang="en-US" dirty="0"/>
              <a:t>the </a:t>
            </a:r>
            <a:r>
              <a:rPr lang="en-US" dirty="0" smtClean="0"/>
              <a:t>SBHC must maintain similar responsibilities </a:t>
            </a:r>
            <a:r>
              <a:rPr lang="en-US" dirty="0"/>
              <a:t>to those of other network PCPs. Those responsibilities </a:t>
            </a:r>
            <a:r>
              <a:rPr lang="en-US" dirty="0" smtClean="0"/>
              <a:t>include:</a:t>
            </a:r>
          </a:p>
          <a:p>
            <a:pPr lvl="1"/>
            <a:r>
              <a:rPr lang="en-US" dirty="0" smtClean="0"/>
              <a:t> </a:t>
            </a:r>
            <a:r>
              <a:rPr lang="en-US" dirty="0"/>
              <a:t>disease </a:t>
            </a:r>
            <a:r>
              <a:rPr lang="en-US" dirty="0" smtClean="0"/>
              <a:t>management 	</a:t>
            </a:r>
          </a:p>
          <a:p>
            <a:pPr lvl="1"/>
            <a:r>
              <a:rPr lang="en-US" dirty="0" smtClean="0"/>
              <a:t> referrals</a:t>
            </a:r>
          </a:p>
          <a:p>
            <a:pPr lvl="1"/>
            <a:r>
              <a:rPr lang="en-US" dirty="0" smtClean="0"/>
              <a:t> hours </a:t>
            </a:r>
            <a:r>
              <a:rPr lang="en-US" dirty="0"/>
              <a:t>of </a:t>
            </a:r>
            <a:r>
              <a:rPr lang="en-US" dirty="0" smtClean="0"/>
              <a:t>availability and access </a:t>
            </a:r>
            <a:r>
              <a:rPr lang="en-US" dirty="0"/>
              <a:t>to care on a full-year basis.</a:t>
            </a:r>
          </a:p>
        </p:txBody>
      </p:sp>
    </p:spTree>
    <p:extLst>
      <p:ext uri="{BB962C8B-B14F-4D97-AF65-F5344CB8AC3E}">
        <p14:creationId xmlns:p14="http://schemas.microsoft.com/office/powerpoint/2010/main" val="755011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800" b="1" u="sng" dirty="0" smtClean="0"/>
              <a:t>Contracting</a:t>
            </a:r>
            <a:endParaRPr lang="en-US" sz="2800" b="1" u="sng" dirty="0" smtClean="0"/>
          </a:p>
          <a:p>
            <a:r>
              <a:rPr lang="en-US" dirty="0"/>
              <a:t>For benefits managed by subcontractors, such as dental and behavioral health, the sponsor </a:t>
            </a:r>
            <a:r>
              <a:rPr lang="en-US" dirty="0" smtClean="0"/>
              <a:t>will </a:t>
            </a:r>
            <a:r>
              <a:rPr lang="en-US" dirty="0"/>
              <a:t>be required to contract with the subcontractor identified by the MMCP</a:t>
            </a:r>
            <a:r>
              <a:rPr lang="en-US" dirty="0" smtClean="0"/>
              <a:t>.</a:t>
            </a:r>
          </a:p>
          <a:p>
            <a:endParaRPr lang="en-US" dirty="0" smtClean="0"/>
          </a:p>
          <a:p>
            <a:r>
              <a:rPr lang="en-US" dirty="0" smtClean="0"/>
              <a:t>MMCPS must assist SBHCs in securing these relationships.</a:t>
            </a:r>
            <a:endParaRPr lang="en-US" dirty="0"/>
          </a:p>
          <a:p>
            <a:endParaRPr lang="en-US" dirty="0"/>
          </a:p>
        </p:txBody>
      </p:sp>
    </p:spTree>
    <p:extLst>
      <p:ext uri="{BB962C8B-B14F-4D97-AF65-F5344CB8AC3E}">
        <p14:creationId xmlns:p14="http://schemas.microsoft.com/office/powerpoint/2010/main" val="360105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2554545"/>
          </a:xfrm>
          <a:prstGeom prst="rect">
            <a:avLst/>
          </a:prstGeom>
          <a:noFill/>
          <a:ln>
            <a:noFill/>
          </a:ln>
        </p:spPr>
        <p:txBody>
          <a:bodyPr wrap="square" rtlCol="0">
            <a:spAutoFit/>
          </a:bodyPr>
          <a:lstStyle/>
          <a:p>
            <a:r>
              <a:rPr lang="en-US" sz="3200" b="1" dirty="0" smtClean="0">
                <a:solidFill>
                  <a:schemeClr val="bg1"/>
                </a:solidFill>
                <a:latin typeface="Arial" panose="020B0604020202020204" pitchFamily="34" charset="0"/>
                <a:cs typeface="Arial" panose="020B0604020202020204" pitchFamily="34" charset="0"/>
              </a:rPr>
              <a:t>The Office of Health Insurance </a:t>
            </a:r>
            <a:r>
              <a:rPr lang="en-US" sz="3200" b="1" dirty="0" smtClean="0">
                <a:solidFill>
                  <a:schemeClr val="bg1"/>
                </a:solidFill>
                <a:latin typeface="Arial" panose="020B0604020202020204" pitchFamily="34" charset="0"/>
                <a:cs typeface="Arial" panose="020B0604020202020204" pitchFamily="34" charset="0"/>
              </a:rPr>
              <a:t>Programs </a:t>
            </a:r>
            <a:r>
              <a:rPr lang="en-US" sz="3200" b="1" dirty="0" smtClean="0">
                <a:solidFill>
                  <a:schemeClr val="bg1"/>
                </a:solidFill>
                <a:latin typeface="Arial" panose="020B0604020202020204" pitchFamily="34" charset="0"/>
                <a:cs typeface="Arial" panose="020B0604020202020204" pitchFamily="34" charset="0"/>
              </a:rPr>
              <a:t>(OHIP) and The Division of Family Health (DFH)</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520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a:bodyPr>
          <a:lstStyle/>
          <a:p>
            <a:pPr marL="0" indent="0">
              <a:buNone/>
            </a:pPr>
            <a:r>
              <a:rPr lang="en-US" sz="3000" b="1" u="sng" dirty="0" smtClean="0"/>
              <a:t>Credentialing</a:t>
            </a:r>
          </a:p>
          <a:p>
            <a:r>
              <a:rPr lang="en-US" sz="2600" dirty="0" smtClean="0"/>
              <a:t>MMCPs </a:t>
            </a:r>
            <a:r>
              <a:rPr lang="en-US" sz="2600" dirty="0"/>
              <a:t>must have a process in place to ensure timely credentialing of SBHC </a:t>
            </a:r>
            <a:r>
              <a:rPr lang="en-US" sz="2600" dirty="0" smtClean="0"/>
              <a:t>providers.</a:t>
            </a:r>
          </a:p>
          <a:p>
            <a:pPr marL="0" indent="0">
              <a:buNone/>
            </a:pPr>
            <a:endParaRPr lang="en-US" sz="2600" dirty="0" smtClean="0"/>
          </a:p>
          <a:p>
            <a:r>
              <a:rPr lang="en-US" sz="2600" dirty="0" smtClean="0"/>
              <a:t>MMCPs </a:t>
            </a:r>
            <a:r>
              <a:rPr lang="en-US" sz="2600" dirty="0"/>
              <a:t>will accept an Article 28 sponsor's </a:t>
            </a:r>
            <a:r>
              <a:rPr lang="en-US" sz="2600" dirty="0" smtClean="0"/>
              <a:t>   credentialing </a:t>
            </a:r>
            <a:r>
              <a:rPr lang="en-US" sz="2600" dirty="0"/>
              <a:t>of a SBHC/SBHC-D provider. </a:t>
            </a:r>
            <a:endParaRPr lang="en-US" sz="2600" dirty="0" smtClean="0"/>
          </a:p>
        </p:txBody>
      </p:sp>
    </p:spTree>
    <p:extLst>
      <p:ext uri="{BB962C8B-B14F-4D97-AF65-F5344CB8AC3E}">
        <p14:creationId xmlns:p14="http://schemas.microsoft.com/office/powerpoint/2010/main" val="3425379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000" b="1" u="sng" dirty="0" smtClean="0"/>
              <a:t>Credentialing</a:t>
            </a:r>
          </a:p>
          <a:p>
            <a:r>
              <a:rPr lang="en-US" sz="2400" dirty="0" smtClean="0"/>
              <a:t>MMCPs </a:t>
            </a:r>
            <a:r>
              <a:rPr lang="en-US" sz="2400" dirty="0"/>
              <a:t>will have processes in place to expedite credentialing of SBHC/SBHC-D health care professionals where the SBHC/SBHC-D indicates access to care for the MMCP's enrollees will be adversely impacted or interrupted by following the standard credentialing time frames. </a:t>
            </a:r>
            <a:endParaRPr lang="en-US" sz="2400" u="sng" dirty="0"/>
          </a:p>
          <a:p>
            <a:pPr marL="0" indent="0">
              <a:buNone/>
            </a:pPr>
            <a:endParaRPr lang="en-US" sz="2400" b="1" u="sng" dirty="0" smtClean="0"/>
          </a:p>
          <a:p>
            <a:r>
              <a:rPr lang="en-US" sz="2400" dirty="0"/>
              <a:t>SBHCs and SBHC-Ds will work with the sponsoring facility to have their SBHC staff </a:t>
            </a:r>
            <a:r>
              <a:rPr lang="en-US" sz="2400" dirty="0" smtClean="0"/>
              <a:t>credentialed</a:t>
            </a:r>
            <a:r>
              <a:rPr lang="en-US" sz="2400" dirty="0"/>
              <a:t>.</a:t>
            </a:r>
          </a:p>
          <a:p>
            <a:pPr marL="0" indent="0">
              <a:buNone/>
            </a:pPr>
            <a:endParaRPr lang="en-US" sz="2400" b="1" u="sng" dirty="0"/>
          </a:p>
        </p:txBody>
      </p:sp>
    </p:spTree>
    <p:extLst>
      <p:ext uri="{BB962C8B-B14F-4D97-AF65-F5344CB8AC3E}">
        <p14:creationId xmlns:p14="http://schemas.microsoft.com/office/powerpoint/2010/main" val="2419048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 y="1035625"/>
            <a:ext cx="8229600" cy="3613648"/>
          </a:xfrm>
        </p:spPr>
        <p:txBody>
          <a:bodyPr>
            <a:noAutofit/>
          </a:bodyPr>
          <a:lstStyle/>
          <a:p>
            <a:endParaRPr lang="en-US" sz="2200" dirty="0" smtClean="0"/>
          </a:p>
          <a:p>
            <a:r>
              <a:rPr lang="en-US" sz="2200" dirty="0" smtClean="0"/>
              <a:t>A Frequently Asked Questions (FAQ) document is under development and will be forthcoming in the near future.</a:t>
            </a:r>
          </a:p>
          <a:p>
            <a:pPr marL="0" indent="0">
              <a:buNone/>
            </a:pPr>
            <a:endParaRPr lang="en-US" sz="900" dirty="0" smtClean="0"/>
          </a:p>
          <a:p>
            <a:r>
              <a:rPr lang="en-US" sz="2200" dirty="0" smtClean="0"/>
              <a:t>Sub </a:t>
            </a:r>
            <a:r>
              <a:rPr lang="en-US" sz="2200" dirty="0"/>
              <a:t>w</a:t>
            </a:r>
            <a:r>
              <a:rPr lang="en-US" sz="2200" dirty="0" smtClean="0"/>
              <a:t>ork-groups that include SBHCs and health care plans are being developed to ensure a smooth transition to the implementation phase. Sub work-groups include:</a:t>
            </a:r>
          </a:p>
          <a:p>
            <a:pPr lvl="1"/>
            <a:r>
              <a:rPr lang="en-US" sz="1600" dirty="0" smtClean="0"/>
              <a:t>Contracting and Credentialing</a:t>
            </a:r>
          </a:p>
          <a:p>
            <a:pPr lvl="1"/>
            <a:r>
              <a:rPr lang="en-US" sz="1600" dirty="0" smtClean="0"/>
              <a:t>Billing/Claims</a:t>
            </a:r>
          </a:p>
          <a:p>
            <a:pPr lvl="1"/>
            <a:r>
              <a:rPr lang="en-US" sz="1600" dirty="0" smtClean="0"/>
              <a:t>Quality Improvement/Utilization Management/Care </a:t>
            </a:r>
            <a:r>
              <a:rPr lang="en-US" sz="1600" dirty="0"/>
              <a:t>C</a:t>
            </a:r>
            <a:r>
              <a:rPr lang="en-US" sz="1600" dirty="0" smtClean="0"/>
              <a:t>oordination</a:t>
            </a:r>
            <a:r>
              <a:rPr lang="en-US" sz="1400" dirty="0" smtClean="0"/>
              <a:t>		</a:t>
            </a:r>
          </a:p>
          <a:p>
            <a:pPr marL="0" indent="0">
              <a:buNone/>
            </a:pPr>
            <a:endParaRPr lang="en-US" sz="2200" dirty="0"/>
          </a:p>
        </p:txBody>
      </p:sp>
      <p:sp>
        <p:nvSpPr>
          <p:cNvPr id="4" name="TextBox 3"/>
          <p:cNvSpPr txBox="1"/>
          <p:nvPr/>
        </p:nvSpPr>
        <p:spPr>
          <a:xfrm>
            <a:off x="457200" y="450850"/>
            <a:ext cx="8686800" cy="646331"/>
          </a:xfrm>
          <a:prstGeom prst="rect">
            <a:avLst/>
          </a:prstGeom>
          <a:noFill/>
          <a:ln>
            <a:noFill/>
          </a:ln>
        </p:spPr>
        <p:txBody>
          <a:bodyPr wrap="square" rtlCol="0">
            <a:spAutoFit/>
          </a:bodyPr>
          <a:lstStyle/>
          <a:p>
            <a:r>
              <a:rPr lang="en-US" sz="3600" dirty="0" smtClean="0"/>
              <a:t>                              Next </a:t>
            </a:r>
            <a:r>
              <a:rPr lang="en-US" sz="3600" dirty="0"/>
              <a:t>Steps</a:t>
            </a:r>
            <a:endParaRPr lang="en-US" sz="3600" b="1"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6035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Next Steps</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a:t>Begin working with your sponsoring agency </a:t>
            </a:r>
            <a:r>
              <a:rPr lang="en-US" dirty="0" smtClean="0"/>
              <a:t>to start the </a:t>
            </a:r>
            <a:r>
              <a:rPr lang="en-US" dirty="0"/>
              <a:t>contracting and credentialing </a:t>
            </a:r>
            <a:r>
              <a:rPr lang="en-US" dirty="0" smtClean="0"/>
              <a:t>process.</a:t>
            </a:r>
            <a:endParaRPr lang="en-US" dirty="0"/>
          </a:p>
          <a:p>
            <a:r>
              <a:rPr lang="en-US" dirty="0"/>
              <a:t>Work with your fiscal department to ensure a good understanding of </a:t>
            </a:r>
            <a:r>
              <a:rPr lang="en-US" dirty="0" smtClean="0"/>
              <a:t>your </a:t>
            </a:r>
            <a:r>
              <a:rPr lang="en-US" dirty="0" smtClean="0"/>
              <a:t>sponsor’s </a:t>
            </a:r>
            <a:r>
              <a:rPr lang="en-US" dirty="0"/>
              <a:t>billing process.</a:t>
            </a:r>
          </a:p>
          <a:p>
            <a:r>
              <a:rPr lang="en-US" dirty="0"/>
              <a:t>Ensure staff are aware and </a:t>
            </a:r>
            <a:r>
              <a:rPr lang="en-US" dirty="0" smtClean="0"/>
              <a:t>knowledgeable of </a:t>
            </a:r>
            <a:r>
              <a:rPr lang="en-US" dirty="0"/>
              <a:t>the MMC process </a:t>
            </a:r>
            <a:r>
              <a:rPr lang="en-US" dirty="0" smtClean="0"/>
              <a:t>and timeline to </a:t>
            </a:r>
            <a:r>
              <a:rPr lang="en-US" dirty="0"/>
              <a:t>ensure a smooth transition.</a:t>
            </a:r>
          </a:p>
          <a:p>
            <a:endParaRPr lang="en-US" dirty="0"/>
          </a:p>
        </p:txBody>
      </p:sp>
    </p:spTree>
    <p:extLst>
      <p:ext uri="{BB962C8B-B14F-4D97-AF65-F5344CB8AC3E}">
        <p14:creationId xmlns:p14="http://schemas.microsoft.com/office/powerpoint/2010/main" val="13631341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76698"/>
            <a:ext cx="8686800" cy="1938992"/>
          </a:xfrm>
          <a:prstGeom prst="rect">
            <a:avLst/>
          </a:prstGeom>
          <a:noFill/>
          <a:ln>
            <a:noFill/>
          </a:ln>
        </p:spPr>
        <p:txBody>
          <a:bodyPr wrap="square" rtlCol="0">
            <a:spAutoFit/>
          </a:bodyPr>
          <a:lstStyle/>
          <a:p>
            <a:r>
              <a:rPr lang="en-US" sz="2400" dirty="0">
                <a:latin typeface="Arial" panose="020B0604020202020204" pitchFamily="34" charset="0"/>
                <a:cs typeface="Arial" panose="020B0604020202020204" pitchFamily="34" charset="0"/>
              </a:rPr>
              <a:t> </a:t>
            </a:r>
          </a:p>
          <a:p>
            <a:pPr lvl="0"/>
            <a:r>
              <a:rPr lang="en-US" sz="2400" b="1" dirty="0" smtClean="0">
                <a:latin typeface="Arial" panose="020B0604020202020204" pitchFamily="34" charset="0"/>
                <a:cs typeface="Arial" panose="020B0604020202020204" pitchFamily="34" charset="0"/>
              </a:rPr>
              <a:t>The Department is committed to ensuring </a:t>
            </a:r>
            <a:r>
              <a:rPr lang="en-US" sz="2400" b="1" dirty="0" smtClean="0">
                <a:latin typeface="Arial" panose="020B0604020202020204" pitchFamily="34" charset="0"/>
                <a:cs typeface="Arial" panose="020B0604020202020204" pitchFamily="34" charset="0"/>
              </a:rPr>
              <a:t>that a </a:t>
            </a:r>
            <a:r>
              <a:rPr lang="en-US" sz="2400" b="1" dirty="0">
                <a:latin typeface="Arial" panose="020B0604020202020204" pitchFamily="34" charset="0"/>
                <a:cs typeface="Arial" panose="020B0604020202020204" pitchFamily="34" charset="0"/>
              </a:rPr>
              <a:t>smooth transition of SBHC and </a:t>
            </a:r>
            <a:r>
              <a:rPr lang="en-US" sz="2400" b="1" dirty="0" smtClean="0">
                <a:latin typeface="Arial" panose="020B0604020202020204" pitchFamily="34" charset="0"/>
                <a:cs typeface="Arial" panose="020B0604020202020204" pitchFamily="34" charset="0"/>
              </a:rPr>
              <a:t>SBHC-D services to </a:t>
            </a:r>
            <a:r>
              <a:rPr lang="en-US" sz="2400" b="1" dirty="0" smtClean="0">
                <a:latin typeface="Arial" panose="020B0604020202020204" pitchFamily="34" charset="0"/>
                <a:cs typeface="Arial" panose="020B0604020202020204" pitchFamily="34" charset="0"/>
              </a:rPr>
              <a:t>Medicaid </a:t>
            </a:r>
            <a:r>
              <a:rPr lang="en-US" sz="2400" b="1" dirty="0" smtClean="0">
                <a:latin typeface="Arial" panose="020B0604020202020204" pitchFamily="34" charset="0"/>
                <a:cs typeface="Arial" panose="020B0604020202020204" pitchFamily="34" charset="0"/>
              </a:rPr>
              <a:t>Managed Care occurs, so that students </a:t>
            </a:r>
            <a:r>
              <a:rPr lang="en-US" sz="2400" b="1" dirty="0" smtClean="0">
                <a:latin typeface="Arial" panose="020B0604020202020204" pitchFamily="34" charset="0"/>
                <a:cs typeface="Arial" panose="020B0604020202020204" pitchFamily="34" charset="0"/>
              </a:rPr>
              <a:t>have continued access </a:t>
            </a:r>
            <a:r>
              <a:rPr lang="en-US" sz="2400" b="1" dirty="0" smtClean="0">
                <a:latin typeface="Arial" panose="020B0604020202020204" pitchFamily="34" charset="0"/>
                <a:cs typeface="Arial" panose="020B0604020202020204" pitchFamily="34" charset="0"/>
              </a:rPr>
              <a:t>to </a:t>
            </a:r>
            <a:r>
              <a:rPr lang="en-US" sz="2400" b="1" dirty="0" smtClean="0">
                <a:latin typeface="Arial" panose="020B0604020202020204" pitchFamily="34" charset="0"/>
                <a:cs typeface="Arial" panose="020B0604020202020204" pitchFamily="34" charset="0"/>
              </a:rPr>
              <a:t>quality health </a:t>
            </a:r>
            <a:r>
              <a:rPr lang="en-US" sz="2400" b="1" dirty="0" smtClean="0">
                <a:latin typeface="Arial" panose="020B0604020202020204" pitchFamily="34" charset="0"/>
                <a:cs typeface="Arial" panose="020B0604020202020204" pitchFamily="34" charset="0"/>
              </a:rPr>
              <a:t>care services.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920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94974"/>
            <a:ext cx="7978462" cy="3204425"/>
          </a:xfrm>
          <a:prstGeom prst="rect">
            <a:avLst/>
          </a:prstGeom>
        </p:spPr>
      </p:pic>
    </p:spTree>
    <p:extLst>
      <p:ext uri="{BB962C8B-B14F-4D97-AF65-F5344CB8AC3E}">
        <p14:creationId xmlns:p14="http://schemas.microsoft.com/office/powerpoint/2010/main" val="855029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769" y="798490"/>
            <a:ext cx="7772400" cy="3670478"/>
          </a:xfrm>
        </p:spPr>
        <p:txBody>
          <a:bodyPr>
            <a:noAutofit/>
          </a:bodyPr>
          <a:lstStyle/>
          <a:p>
            <a:r>
              <a:rPr lang="en-US" sz="2400" b="1" dirty="0" smtClean="0"/>
              <a:t>Jonathan Bick, Director</a:t>
            </a:r>
            <a:br>
              <a:rPr lang="en-US" sz="2400" b="1" dirty="0" smtClean="0"/>
            </a:br>
            <a:r>
              <a:rPr lang="en-US" sz="2400" b="1" dirty="0" smtClean="0"/>
              <a:t>Division of Health Plan Contracting and Oversight</a:t>
            </a:r>
            <a:br>
              <a:rPr lang="en-US" sz="2400" b="1" dirty="0" smtClean="0"/>
            </a:br>
            <a:r>
              <a:rPr lang="en-US" sz="2400" b="1" dirty="0" smtClean="0"/>
              <a:t/>
            </a:r>
            <a:br>
              <a:rPr lang="en-US" sz="2400" b="1" dirty="0" smtClean="0"/>
            </a:br>
            <a:r>
              <a:rPr lang="en-US" sz="2400" b="1" dirty="0" smtClean="0"/>
              <a:t>Sharyn Brandt-Ruzza, SBHC Program Manager</a:t>
            </a:r>
            <a:br>
              <a:rPr lang="en-US" sz="2400" b="1" dirty="0" smtClean="0"/>
            </a:br>
            <a:r>
              <a:rPr lang="en-US" sz="2400" b="1" dirty="0" smtClean="0"/>
              <a:t>Division of Family Health</a:t>
            </a:r>
            <a:endParaRPr lang="en-US" sz="2400" b="1" dirty="0"/>
          </a:p>
        </p:txBody>
      </p:sp>
      <p:sp>
        <p:nvSpPr>
          <p:cNvPr id="3" name="Subtitle 2"/>
          <p:cNvSpPr>
            <a:spLocks noGrp="1"/>
          </p:cNvSpPr>
          <p:nvPr>
            <p:ph type="subTitle" idx="1"/>
          </p:nvPr>
        </p:nvSpPr>
        <p:spPr>
          <a:xfrm flipV="1">
            <a:off x="1139781" y="5182136"/>
            <a:ext cx="6400800" cy="720252"/>
          </a:xfrm>
        </p:spPr>
        <p:txBody>
          <a:bodyPr>
            <a:noAutofit/>
          </a:bodyPr>
          <a:lstStyle/>
          <a:p>
            <a:endParaRPr lang="en-US" b="1" dirty="0" smtClean="0"/>
          </a:p>
        </p:txBody>
      </p:sp>
    </p:spTree>
    <p:extLst>
      <p:ext uri="{BB962C8B-B14F-4D97-AF65-F5344CB8AC3E}">
        <p14:creationId xmlns:p14="http://schemas.microsoft.com/office/powerpoint/2010/main" val="167183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Medicaid Redesign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Governor Cuomo’s </a:t>
            </a:r>
            <a:r>
              <a:rPr lang="en-US" dirty="0" smtClean="0"/>
              <a:t>January 2011 Executive </a:t>
            </a:r>
            <a:r>
              <a:rPr lang="en-US" dirty="0" smtClean="0"/>
              <a:t>Order </a:t>
            </a:r>
            <a:r>
              <a:rPr lang="en-US" dirty="0" smtClean="0"/>
              <a:t>established </a:t>
            </a:r>
            <a:r>
              <a:rPr lang="en-US" dirty="0" smtClean="0"/>
              <a:t>the New York Medicaid </a:t>
            </a:r>
            <a:r>
              <a:rPr lang="en-US" dirty="0"/>
              <a:t>Redesign Team </a:t>
            </a:r>
            <a:r>
              <a:rPr lang="en-US" dirty="0" smtClean="0"/>
              <a:t>(MRT) to provide recommendations to:</a:t>
            </a:r>
          </a:p>
          <a:p>
            <a:r>
              <a:rPr lang="en-US" dirty="0" smtClean="0"/>
              <a:t> </a:t>
            </a:r>
            <a:r>
              <a:rPr lang="en-US" dirty="0"/>
              <a:t>improve </a:t>
            </a:r>
            <a:r>
              <a:rPr lang="en-US" dirty="0" smtClean="0"/>
              <a:t>benefit coordination</a:t>
            </a:r>
          </a:p>
          <a:p>
            <a:r>
              <a:rPr lang="en-US" dirty="0" smtClean="0"/>
              <a:t> improve </a:t>
            </a:r>
            <a:r>
              <a:rPr lang="en-US" dirty="0"/>
              <a:t>quality health </a:t>
            </a:r>
            <a:r>
              <a:rPr lang="en-US" dirty="0" smtClean="0"/>
              <a:t>care</a:t>
            </a:r>
            <a:endParaRPr lang="en-US" dirty="0"/>
          </a:p>
          <a:p>
            <a:r>
              <a:rPr lang="en-US" dirty="0" smtClean="0"/>
              <a:t> </a:t>
            </a:r>
            <a:r>
              <a:rPr lang="en-US" dirty="0"/>
              <a:t>improved patient </a:t>
            </a:r>
            <a:r>
              <a:rPr lang="en-US" dirty="0" smtClean="0"/>
              <a:t>outcomes</a:t>
            </a:r>
            <a:endParaRPr lang="en-US" dirty="0"/>
          </a:p>
          <a:p>
            <a:endParaRPr lang="en-US" dirty="0"/>
          </a:p>
        </p:txBody>
      </p:sp>
    </p:spTree>
    <p:extLst>
      <p:ext uri="{BB962C8B-B14F-4D97-AF65-F5344CB8AC3E}">
        <p14:creationId xmlns:p14="http://schemas.microsoft.com/office/powerpoint/2010/main" val="343680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History of SBHCs in Medicaid Redesign</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a:t>Former </a:t>
            </a:r>
            <a:r>
              <a:rPr lang="en-US" dirty="0" smtClean="0"/>
              <a:t>DOH Commissioner </a:t>
            </a:r>
            <a:r>
              <a:rPr lang="en-US" dirty="0"/>
              <a:t>Shah met with all key stakeholders in October 2013 to set the stage for the transition process</a:t>
            </a:r>
            <a:r>
              <a:rPr lang="en-US" dirty="0" smtClean="0"/>
              <a:t>.</a:t>
            </a:r>
          </a:p>
          <a:p>
            <a:r>
              <a:rPr lang="en-US" dirty="0" smtClean="0"/>
              <a:t>SBHCs were part of the redesign and were to transition from Medicaid fee-for service (FFS) to Medicaid Managed Care (MMC) in October 2014.</a:t>
            </a:r>
          </a:p>
          <a:p>
            <a:r>
              <a:rPr lang="en-US" dirty="0" smtClean="0"/>
              <a:t>NYSDOH convened the first meeting with stakeholders September 2013.</a:t>
            </a:r>
          </a:p>
          <a:p>
            <a:r>
              <a:rPr lang="en-US" dirty="0" smtClean="0"/>
              <a:t>Since </a:t>
            </a:r>
            <a:r>
              <a:rPr lang="en-US" dirty="0" smtClean="0"/>
              <a:t>2013, </a:t>
            </a:r>
            <a:r>
              <a:rPr lang="en-US" dirty="0" smtClean="0"/>
              <a:t>we have met regularly with stakeholders. </a:t>
            </a:r>
            <a:endParaRPr lang="en-US" dirty="0"/>
          </a:p>
        </p:txBody>
      </p:sp>
    </p:spTree>
    <p:extLst>
      <p:ext uri="{BB962C8B-B14F-4D97-AF65-F5344CB8AC3E}">
        <p14:creationId xmlns:p14="http://schemas.microsoft.com/office/powerpoint/2010/main" val="307654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a:t>
            </a:r>
            <a:endParaRPr lang="en-US" dirty="0"/>
          </a:p>
        </p:txBody>
      </p:sp>
      <p:sp>
        <p:nvSpPr>
          <p:cNvPr id="3" name="Content Placeholder 2"/>
          <p:cNvSpPr>
            <a:spLocks noGrp="1"/>
          </p:cNvSpPr>
          <p:nvPr>
            <p:ph idx="1"/>
          </p:nvPr>
        </p:nvSpPr>
        <p:spPr/>
        <p:txBody>
          <a:bodyPr>
            <a:noAutofit/>
          </a:bodyPr>
          <a:lstStyle/>
          <a:p>
            <a:pPr marL="0" lvl="0" indent="0">
              <a:buNone/>
            </a:pPr>
            <a:r>
              <a:rPr lang="en-US" sz="1800" b="1" dirty="0" smtClean="0"/>
              <a:t>Today over 100 stakeholders and state agency staff meet on a monthly basis</a:t>
            </a:r>
            <a:r>
              <a:rPr lang="en-US" sz="1800" b="1" dirty="0" smtClean="0"/>
              <a:t>.</a:t>
            </a:r>
          </a:p>
          <a:p>
            <a:pPr marL="0" lvl="0" indent="0">
              <a:buNone/>
            </a:pPr>
            <a:r>
              <a:rPr lang="en-US" sz="1800" b="1" dirty="0" smtClean="0"/>
              <a:t>The stakeholder workgroup members </a:t>
            </a:r>
            <a:r>
              <a:rPr lang="en-US" sz="1800" b="1" dirty="0" smtClean="0"/>
              <a:t>include</a:t>
            </a:r>
            <a:r>
              <a:rPr lang="en-US" sz="1800" b="1" dirty="0" smtClean="0"/>
              <a:t>:</a:t>
            </a:r>
          </a:p>
          <a:p>
            <a:pPr lvl="0"/>
            <a:r>
              <a:rPr lang="en-US" sz="1800" dirty="0" smtClean="0"/>
              <a:t>Health </a:t>
            </a:r>
            <a:r>
              <a:rPr lang="en-US" sz="1800" dirty="0"/>
              <a:t>Plan Association, Community Health Care Association of NYS, Healthcare Association of NYS, </a:t>
            </a:r>
            <a:r>
              <a:rPr lang="en-US" sz="1800" dirty="0" smtClean="0"/>
              <a:t>Greater </a:t>
            </a:r>
            <a:r>
              <a:rPr lang="en-US" sz="1800" dirty="0"/>
              <a:t>NY Hospital Association, School Based Health Centers including Dental,  </a:t>
            </a:r>
            <a:r>
              <a:rPr lang="en-US" sz="1800" dirty="0" smtClean="0"/>
              <a:t>American Academy of Pediatrics, </a:t>
            </a:r>
            <a:r>
              <a:rPr lang="en-US" sz="1800" dirty="0"/>
              <a:t>United Federation of Teachers, lobbyist (Weingarten, </a:t>
            </a:r>
            <a:r>
              <a:rPr lang="en-US" sz="1800" dirty="0" smtClean="0"/>
              <a:t>Reid, </a:t>
            </a:r>
            <a:r>
              <a:rPr lang="en-US" sz="1800" dirty="0"/>
              <a:t>and McNally</a:t>
            </a:r>
            <a:r>
              <a:rPr lang="en-US" sz="1800" dirty="0" smtClean="0"/>
              <a:t>), SBHC Alliance</a:t>
            </a:r>
            <a:r>
              <a:rPr lang="en-US" sz="1800" dirty="0" smtClean="0"/>
              <a:t>.</a:t>
            </a:r>
          </a:p>
          <a:p>
            <a:r>
              <a:rPr lang="en-US" sz="1800" dirty="0" smtClean="0"/>
              <a:t>Office </a:t>
            </a:r>
            <a:r>
              <a:rPr lang="en-US" sz="1800" dirty="0"/>
              <a:t>of Health Insurance </a:t>
            </a:r>
            <a:r>
              <a:rPr lang="en-US" sz="1800" dirty="0" smtClean="0"/>
              <a:t>Programs, </a:t>
            </a:r>
            <a:r>
              <a:rPr lang="en-US" sz="1800" dirty="0"/>
              <a:t>State Education Department, Department of Health, Office of Mental Health, New York City Department of Health </a:t>
            </a:r>
            <a:r>
              <a:rPr lang="en-US" sz="1800" dirty="0" smtClean="0"/>
              <a:t>and Mental </a:t>
            </a:r>
            <a:r>
              <a:rPr lang="en-US" sz="1800" dirty="0"/>
              <a:t>Hygiene</a:t>
            </a:r>
            <a:r>
              <a:rPr lang="en-US" sz="1800" b="1" dirty="0"/>
              <a:t>.</a:t>
            </a:r>
            <a:endParaRPr lang="en-US" sz="1800" dirty="0"/>
          </a:p>
          <a:p>
            <a:pPr lvl="0"/>
            <a:endParaRPr lang="en-US" sz="1800" dirty="0"/>
          </a:p>
          <a:p>
            <a:pPr marL="0" indent="0">
              <a:buNone/>
            </a:pPr>
            <a:endParaRPr lang="en-US" sz="1800" dirty="0"/>
          </a:p>
        </p:txBody>
      </p:sp>
    </p:spTree>
    <p:extLst>
      <p:ext uri="{BB962C8B-B14F-4D97-AF65-F5344CB8AC3E}">
        <p14:creationId xmlns:p14="http://schemas.microsoft.com/office/powerpoint/2010/main" val="118321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Dates</a:t>
            </a:r>
            <a:endParaRPr lang="en-US" dirty="0"/>
          </a:p>
        </p:txBody>
      </p:sp>
      <p:sp>
        <p:nvSpPr>
          <p:cNvPr id="3" name="Content Placeholder 2"/>
          <p:cNvSpPr>
            <a:spLocks noGrp="1"/>
          </p:cNvSpPr>
          <p:nvPr>
            <p:ph idx="1"/>
          </p:nvPr>
        </p:nvSpPr>
        <p:spPr/>
        <p:txBody>
          <a:bodyPr/>
          <a:lstStyle/>
          <a:p>
            <a:pPr lvl="0"/>
            <a:r>
              <a:rPr lang="en-US" dirty="0" smtClean="0"/>
              <a:t>Initial</a:t>
            </a:r>
            <a:r>
              <a:rPr lang="en-US" dirty="0"/>
              <a:t> </a:t>
            </a:r>
            <a:r>
              <a:rPr lang="en-US" dirty="0" smtClean="0"/>
              <a:t>Schedule for SBHC Carve-In to MMC:</a:t>
            </a:r>
            <a:r>
              <a:rPr lang="en-US" dirty="0"/>
              <a:t>	</a:t>
            </a:r>
            <a:r>
              <a:rPr lang="en-US" dirty="0" smtClean="0"/>
              <a:t>                   October </a:t>
            </a:r>
            <a:r>
              <a:rPr lang="en-US" dirty="0"/>
              <a:t>2014</a:t>
            </a:r>
          </a:p>
          <a:p>
            <a:pPr lvl="0"/>
            <a:r>
              <a:rPr lang="en-US" dirty="0"/>
              <a:t>First extension: 	</a:t>
            </a:r>
            <a:r>
              <a:rPr lang="en-US" dirty="0" smtClean="0"/>
              <a:t>   July </a:t>
            </a:r>
            <a:r>
              <a:rPr lang="en-US" dirty="0"/>
              <a:t>2015</a:t>
            </a:r>
          </a:p>
          <a:p>
            <a:pPr lvl="0"/>
            <a:r>
              <a:rPr lang="en-US" dirty="0"/>
              <a:t>Second extension: </a:t>
            </a:r>
            <a:r>
              <a:rPr lang="en-US" dirty="0" smtClean="0"/>
              <a:t>  July </a:t>
            </a:r>
            <a:r>
              <a:rPr lang="en-US" dirty="0" smtClean="0"/>
              <a:t>2016</a:t>
            </a:r>
          </a:p>
          <a:p>
            <a:pPr lvl="0"/>
            <a:r>
              <a:rPr lang="en-US" dirty="0" smtClean="0"/>
              <a:t>Currently</a:t>
            </a:r>
            <a:r>
              <a:rPr lang="en-US" dirty="0" smtClean="0"/>
              <a:t>, implementation is scheduled for July 2017</a:t>
            </a:r>
            <a:endParaRPr lang="en-US" dirty="0"/>
          </a:p>
          <a:p>
            <a:endParaRPr lang="en-US" dirty="0"/>
          </a:p>
        </p:txBody>
      </p:sp>
    </p:spTree>
    <p:extLst>
      <p:ext uri="{BB962C8B-B14F-4D97-AF65-F5344CB8AC3E}">
        <p14:creationId xmlns:p14="http://schemas.microsoft.com/office/powerpoint/2010/main" val="73363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Workgroup Mission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Development of a </a:t>
            </a:r>
            <a:r>
              <a:rPr lang="en-US" dirty="0" smtClean="0"/>
              <a:t>policy paper </a:t>
            </a:r>
            <a:r>
              <a:rPr lang="en-US" dirty="0" smtClean="0"/>
              <a:t>that includes:</a:t>
            </a:r>
          </a:p>
          <a:p>
            <a:pPr lvl="1">
              <a:buFont typeface="Wingdings" panose="05000000000000000000" pitchFamily="2" charset="2"/>
              <a:buChar char="ü"/>
            </a:pPr>
            <a:r>
              <a:rPr lang="en-US" dirty="0" smtClean="0"/>
              <a:t>Scope of Benefit</a:t>
            </a:r>
          </a:p>
          <a:p>
            <a:pPr lvl="1">
              <a:buFont typeface="Wingdings" panose="05000000000000000000" pitchFamily="2" charset="2"/>
              <a:buChar char="ü"/>
            </a:pPr>
            <a:r>
              <a:rPr lang="en-US" dirty="0" smtClean="0"/>
              <a:t>Transitional Care</a:t>
            </a:r>
            <a:endParaRPr lang="en-US" dirty="0" smtClean="0"/>
          </a:p>
          <a:p>
            <a:pPr lvl="1">
              <a:buFont typeface="Wingdings" panose="05000000000000000000" pitchFamily="2" charset="2"/>
              <a:buChar char="ü"/>
            </a:pPr>
            <a:r>
              <a:rPr lang="en-US" dirty="0" smtClean="0"/>
              <a:t>SBHC/Sponsor </a:t>
            </a:r>
            <a:r>
              <a:rPr lang="en-US" dirty="0" smtClean="0"/>
              <a:t>Responsibilities</a:t>
            </a:r>
          </a:p>
          <a:p>
            <a:pPr lvl="1">
              <a:buFont typeface="Wingdings" panose="05000000000000000000" pitchFamily="2" charset="2"/>
              <a:buChar char="ü"/>
            </a:pPr>
            <a:r>
              <a:rPr lang="en-US" dirty="0" smtClean="0"/>
              <a:t>MMCP Responsibilities</a:t>
            </a:r>
          </a:p>
          <a:p>
            <a:pPr lvl="1">
              <a:buFont typeface="Wingdings" panose="05000000000000000000" pitchFamily="2" charset="2"/>
              <a:buChar char="ü"/>
            </a:pPr>
            <a:r>
              <a:rPr lang="en-US" dirty="0" smtClean="0"/>
              <a:t>SBHC Billing and Reimbursement</a:t>
            </a:r>
          </a:p>
          <a:p>
            <a:pPr lvl="1">
              <a:buFont typeface="Wingdings" panose="05000000000000000000" pitchFamily="2" charset="2"/>
              <a:buChar char="ü"/>
            </a:pPr>
            <a:r>
              <a:rPr lang="en-US" dirty="0" smtClean="0"/>
              <a:t>Confidentiality</a:t>
            </a:r>
          </a:p>
          <a:p>
            <a:pPr lvl="1">
              <a:buFont typeface="Wingdings" panose="05000000000000000000" pitchFamily="2" charset="2"/>
              <a:buChar char="ü"/>
            </a:pPr>
            <a:r>
              <a:rPr lang="en-US" dirty="0" smtClean="0"/>
              <a:t>Contracting</a:t>
            </a:r>
          </a:p>
          <a:p>
            <a:pPr marL="457200" lvl="1" indent="0">
              <a:buNone/>
            </a:pPr>
            <a:endParaRPr lang="en-US" dirty="0" smtClean="0"/>
          </a:p>
          <a:p>
            <a:endParaRPr lang="en-US" dirty="0"/>
          </a:p>
        </p:txBody>
      </p:sp>
    </p:spTree>
    <p:extLst>
      <p:ext uri="{BB962C8B-B14F-4D97-AF65-F5344CB8AC3E}">
        <p14:creationId xmlns:p14="http://schemas.microsoft.com/office/powerpoint/2010/main" val="1105623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Transition</a:t>
            </a:r>
            <a:endParaRPr lang="en-US" dirty="0"/>
          </a:p>
        </p:txBody>
      </p:sp>
      <p:sp>
        <p:nvSpPr>
          <p:cNvPr id="3" name="Content Placeholder 2"/>
          <p:cNvSpPr>
            <a:spLocks noGrp="1"/>
          </p:cNvSpPr>
          <p:nvPr>
            <p:ph idx="1"/>
          </p:nvPr>
        </p:nvSpPr>
        <p:spPr/>
        <p:txBody>
          <a:bodyPr>
            <a:normAutofit/>
          </a:bodyPr>
          <a:lstStyle/>
          <a:p>
            <a:r>
              <a:rPr lang="en-US" dirty="0" smtClean="0"/>
              <a:t>Maintaining access to services</a:t>
            </a:r>
          </a:p>
          <a:p>
            <a:r>
              <a:rPr lang="en-US" dirty="0" smtClean="0"/>
              <a:t>Improving integration</a:t>
            </a:r>
          </a:p>
          <a:p>
            <a:r>
              <a:rPr lang="en-US" dirty="0" smtClean="0"/>
              <a:t>Continuity of care</a:t>
            </a:r>
          </a:p>
          <a:p>
            <a:r>
              <a:rPr lang="en-US" dirty="0" smtClean="0"/>
              <a:t>Promote quality improvement and efficiency in care delivery</a:t>
            </a:r>
          </a:p>
          <a:p>
            <a:pPr marL="0" indent="0">
              <a:buNone/>
            </a:pPr>
            <a:endParaRPr lang="en-US" dirty="0" smtClean="0"/>
          </a:p>
          <a:p>
            <a:endParaRPr lang="en-US" dirty="0"/>
          </a:p>
        </p:txBody>
      </p:sp>
    </p:spTree>
    <p:extLst>
      <p:ext uri="{BB962C8B-B14F-4D97-AF65-F5344CB8AC3E}">
        <p14:creationId xmlns:p14="http://schemas.microsoft.com/office/powerpoint/2010/main" val="2112092398"/>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2.xml><?xml version="1.0" encoding="utf-8"?>
<ds:datastoreItem xmlns:ds="http://schemas.openxmlformats.org/officeDocument/2006/customXml" ds:itemID="{B3F86441-E60D-4495-9820-50FFC7B27329}">
  <ds:schemaRefs>
    <ds:schemaRef ds:uri="http://purl.org/dc/elements/1.1/"/>
    <ds:schemaRef ds:uri="http://purl.org/dc/dcmitype/"/>
    <ds:schemaRef ds:uri="http://schemas.openxmlformats.org/package/2006/metadata/core-properties"/>
    <ds:schemaRef ds:uri="http://schemas.microsoft.com/office/2006/documentManagement/types"/>
    <ds:schemaRef ds:uri="d7ba0638-ee3c-42f0-be76-41efb289a28a"/>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CD5EBFF1-1AC8-41C7-A2AD-72D9C59AE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5262</TotalTime>
  <Words>953</Words>
  <Application>Microsoft Office PowerPoint</Application>
  <PresentationFormat>On-screen Show (16:9)</PresentationFormat>
  <Paragraphs>111</Paragraphs>
  <Slides>25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25</vt:i4>
      </vt:variant>
    </vt:vector>
  </HeadingPairs>
  <TitlesOfParts>
    <vt:vector size="31" baseType="lpstr">
      <vt:lpstr>Arial</vt:lpstr>
      <vt:lpstr>Calibri</vt:lpstr>
      <vt:lpstr>Wingdings</vt:lpstr>
      <vt:lpstr>Cover Master</vt:lpstr>
      <vt:lpstr>Section Master</vt:lpstr>
      <vt:lpstr>2_Custom Design</vt:lpstr>
      <vt:lpstr>PowerPoint Presentation</vt:lpstr>
      <vt:lpstr>PowerPoint Presentation</vt:lpstr>
      <vt:lpstr>Jonathan Bick, Director Division of Health Plan Contracting and Oversight  Sharyn Brandt-Ruzza, SBHC Program Manager Division of Family Health</vt:lpstr>
      <vt:lpstr>History of Medicaid Redesign</vt:lpstr>
      <vt:lpstr>History of SBHCs in Medicaid Redesign</vt:lpstr>
      <vt:lpstr>Stakeholders</vt:lpstr>
      <vt:lpstr>Transition Dates</vt:lpstr>
      <vt:lpstr>Workgroup Mission </vt:lpstr>
      <vt:lpstr>Goals of the Transition</vt:lpstr>
      <vt:lpstr>Highlights</vt:lpstr>
      <vt:lpstr>Highlights</vt:lpstr>
      <vt:lpstr>Highlights</vt:lpstr>
      <vt:lpstr>Highlights</vt:lpstr>
      <vt:lpstr>Highlights</vt:lpstr>
      <vt:lpstr>Highlights</vt:lpstr>
      <vt:lpstr>Highlights</vt:lpstr>
      <vt:lpstr>Highlights</vt:lpstr>
      <vt:lpstr>Highlights</vt:lpstr>
      <vt:lpstr>Highlights</vt:lpstr>
      <vt:lpstr>Highlights</vt:lpstr>
      <vt:lpstr>Highlights</vt:lpstr>
      <vt:lpstr>PowerPoint Presentation</vt:lpstr>
      <vt:lpstr>Next Steps</vt:lpstr>
      <vt:lpstr>PowerPoint Presentation</vt:lpstr>
      <vt:lpstr>Questions</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Susan J. Slade</cp:lastModifiedBy>
  <cp:revision>164</cp:revision>
  <cp:lastPrinted>2016-10-21T13:42:00Z</cp:lastPrinted>
  <dcterms:created xsi:type="dcterms:W3CDTF">2014-12-09T18:34:34Z</dcterms:created>
  <dcterms:modified xsi:type="dcterms:W3CDTF">2016-10-21T14:01:09Z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