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60" r:id="rId5"/>
    <p:sldMasterId id="2147483674" r:id="rId6"/>
    <p:sldMasterId id="2147483687" r:id="rId7"/>
  </p:sldMasterIdLst>
  <p:notesMasterIdLst>
    <p:notesMasterId r:id="rId47"/>
  </p:notesMasterIdLst>
  <p:handoutMasterIdLst>
    <p:handoutMasterId r:id="rId48"/>
  </p:handoutMasterIdLst>
  <p:sldIdLst>
    <p:sldId id="256" r:id="rId8"/>
    <p:sldId id="387" r:id="rId9"/>
    <p:sldId id="412" r:id="rId10"/>
    <p:sldId id="417" r:id="rId11"/>
    <p:sldId id="420" r:id="rId12"/>
    <p:sldId id="389" r:id="rId13"/>
    <p:sldId id="386" r:id="rId14"/>
    <p:sldId id="388" r:id="rId15"/>
    <p:sldId id="408" r:id="rId16"/>
    <p:sldId id="421" r:id="rId17"/>
    <p:sldId id="418" r:id="rId18"/>
    <p:sldId id="422" r:id="rId19"/>
    <p:sldId id="392" r:id="rId20"/>
    <p:sldId id="409" r:id="rId21"/>
    <p:sldId id="384" r:id="rId22"/>
    <p:sldId id="423" r:id="rId23"/>
    <p:sldId id="383" r:id="rId24"/>
    <p:sldId id="457" r:id="rId25"/>
    <p:sldId id="425" r:id="rId26"/>
    <p:sldId id="317" r:id="rId27"/>
    <p:sldId id="426" r:id="rId28"/>
    <p:sldId id="429" r:id="rId29"/>
    <p:sldId id="456" r:id="rId30"/>
    <p:sldId id="450" r:id="rId31"/>
    <p:sldId id="462" r:id="rId32"/>
    <p:sldId id="446" r:id="rId33"/>
    <p:sldId id="397" r:id="rId34"/>
    <p:sldId id="398" r:id="rId35"/>
    <p:sldId id="432" r:id="rId36"/>
    <p:sldId id="399" r:id="rId37"/>
    <p:sldId id="458" r:id="rId38"/>
    <p:sldId id="463" r:id="rId39"/>
    <p:sldId id="464" r:id="rId40"/>
    <p:sldId id="435" r:id="rId41"/>
    <p:sldId id="465" r:id="rId42"/>
    <p:sldId id="466" r:id="rId43"/>
    <p:sldId id="467" r:id="rId44"/>
    <p:sldId id="468" r:id="rId45"/>
    <p:sldId id="436" r:id="rId4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646569"/>
    <a:srgbClr val="553278"/>
    <a:srgbClr val="007681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3104" autoAdjust="0"/>
  </p:normalViewPr>
  <p:slideViewPr>
    <p:cSldViewPr snapToGrid="0">
      <p:cViewPr varScale="1">
        <p:scale>
          <a:sx n="79" d="100"/>
          <a:sy n="79" d="100"/>
        </p:scale>
        <p:origin x="112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PowerPoint]Sheet1'!$A$1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PowerPoint]Sheet1'!$A$2</c:f>
              <c:numCache>
                <c:formatCode>General</c:formatCode>
                <c:ptCount val="1"/>
                <c:pt idx="0">
                  <c:v>4361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2-4A41-ADF6-300A3729E097}"/>
            </c:ext>
          </c:extLst>
        </c:ser>
        <c:ser>
          <c:idx val="1"/>
          <c:order val="1"/>
          <c:tx>
            <c:strRef>
              <c:f>'[Chart in Microsoft PowerPoint]Sheet1'!$B$1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PowerPoint]Sheet1'!$B$2</c:f>
              <c:numCache>
                <c:formatCode>General</c:formatCode>
                <c:ptCount val="1"/>
                <c:pt idx="0">
                  <c:v>4972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2-4A41-ADF6-300A3729E097}"/>
            </c:ext>
          </c:extLst>
        </c:ser>
        <c:ser>
          <c:idx val="2"/>
          <c:order val="2"/>
          <c:tx>
            <c:strRef>
              <c:f>'[Chart in Microsoft PowerPoint]Sheet1'!$C$1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PowerPoint]Sheet1'!$C$2</c:f>
              <c:numCache>
                <c:formatCode>General</c:formatCode>
                <c:ptCount val="1"/>
                <c:pt idx="0">
                  <c:v>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2-4A41-ADF6-300A3729E097}"/>
            </c:ext>
          </c:extLst>
        </c:ser>
        <c:ser>
          <c:idx val="3"/>
          <c:order val="3"/>
          <c:tx>
            <c:strRef>
              <c:f>'[Chart in Microsoft PowerPoint]Sheet1'!$D$1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PowerPoint]Sheet1'!$D$2</c:f>
              <c:numCache>
                <c:formatCode>General</c:formatCode>
                <c:ptCount val="1"/>
                <c:pt idx="0">
                  <c:v>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32-4A41-ADF6-300A3729E097}"/>
            </c:ext>
          </c:extLst>
        </c:ser>
        <c:ser>
          <c:idx val="4"/>
          <c:order val="4"/>
          <c:tx>
            <c:strRef>
              <c:f>'[Chart in Microsoft PowerPoint]Sheet1'!$E$1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PowerPoint]Sheet1'!$E$2</c:f>
              <c:numCache>
                <c:formatCode>General</c:formatCode>
                <c:ptCount val="1"/>
                <c:pt idx="0">
                  <c:v>5683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32-4A41-ADF6-300A3729E097}"/>
            </c:ext>
          </c:extLst>
        </c:ser>
        <c:ser>
          <c:idx val="5"/>
          <c:order val="5"/>
          <c:tx>
            <c:strRef>
              <c:f>'[Chart in Microsoft PowerPoint]Sheet1'!$F$1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PowerPoint]Sheet1'!$F$2</c:f>
              <c:numCache>
                <c:formatCode>General</c:formatCode>
                <c:ptCount val="1"/>
                <c:pt idx="0">
                  <c:v>5546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32-4A41-ADF6-300A3729E097}"/>
            </c:ext>
          </c:extLst>
        </c:ser>
        <c:ser>
          <c:idx val="6"/>
          <c:order val="6"/>
          <c:tx>
            <c:strRef>
              <c:f>'[Chart in Microsoft PowerPoint]Sheet1'!$G$1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PowerPoint]Sheet1'!$G$2</c:f>
              <c:numCache>
                <c:formatCode>General</c:formatCode>
                <c:ptCount val="1"/>
                <c:pt idx="0">
                  <c:v>5810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32-4A41-ADF6-300A3729E097}"/>
            </c:ext>
          </c:extLst>
        </c:ser>
        <c:ser>
          <c:idx val="7"/>
          <c:order val="7"/>
          <c:tx>
            <c:strRef>
              <c:f>'[Chart in Microsoft PowerPoint]Sheet1'!$H$1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PowerPoint]Sheet1'!$H$2</c:f>
              <c:numCache>
                <c:formatCode>General</c:formatCode>
                <c:ptCount val="1"/>
                <c:pt idx="0">
                  <c:v>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32-4A41-ADF6-300A3729E097}"/>
            </c:ext>
          </c:extLst>
        </c:ser>
        <c:ser>
          <c:idx val="8"/>
          <c:order val="8"/>
          <c:tx>
            <c:strRef>
              <c:f>'[Chart in Microsoft PowerPoint]Sheet1'!$I$1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PowerPoint]Sheet1'!$I$2</c:f>
              <c:numCache>
                <c:formatCode>General</c:formatCode>
                <c:ptCount val="1"/>
                <c:pt idx="0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32-4A41-ADF6-300A3729E0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0615632"/>
        <c:axId val="240616024"/>
      </c:barChart>
      <c:catAx>
        <c:axId val="240615632"/>
        <c:scaling>
          <c:orientation val="minMax"/>
        </c:scaling>
        <c:delete val="1"/>
        <c:axPos val="b"/>
        <c:majorTickMark val="none"/>
        <c:minorTickMark val="none"/>
        <c:tickLblPos val="nextTo"/>
        <c:crossAx val="240616024"/>
        <c:crosses val="autoZero"/>
        <c:auto val="1"/>
        <c:lblAlgn val="ctr"/>
        <c:lblOffset val="100"/>
        <c:noMultiLvlLbl val="0"/>
      </c:catAx>
      <c:valAx>
        <c:axId val="24061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61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6A79-577C-421B-BC1A-F66733492F87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82C3-D320-4A81-9D18-21CE3E54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2C164A-7038-42D0-953C-2EB4816D4C8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DA9C80-B631-4EC4-8253-F63CFD015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0" dirty="0"/>
              <a:t>http://www.biomedcentral.com/1472-6831/6/S1/S3#B5 2006</a:t>
            </a:r>
            <a:r>
              <a:rPr lang="en-US" b="0" baseline="0" dirty="0"/>
              <a:t> (study by Vargas and </a:t>
            </a:r>
            <a:r>
              <a:rPr lang="en-US" b="0" baseline="0" dirty="0" err="1"/>
              <a:t>Ronzio</a:t>
            </a:r>
            <a:r>
              <a:rPr lang="en-US" b="0" baseline="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cs typeface="Arial" panose="020B0604020202020204" pitchFamily="34" charset="0"/>
              </a:rPr>
              <a:t>(NHANES 1988-1994, 2011-2012)</a:t>
            </a:r>
            <a:endParaRPr lang="en-US" b="0" baseline="0" dirty="0"/>
          </a:p>
          <a:p>
            <a:r>
              <a:rPr lang="en-US" b="1" dirty="0"/>
              <a:t>Esther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7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cs typeface="Arial" panose="020B0604020202020204" pitchFamily="34" charset="0"/>
              </a:rPr>
              <a:t>(NHANES 1988-1999, 1999-2002, 1999-2004)</a:t>
            </a:r>
          </a:p>
          <a:p>
            <a:r>
              <a:rPr lang="en-US" b="1" dirty="0"/>
              <a:t>Esther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81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Esther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17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sz="1400" b="1" dirty="0"/>
              <a:t>Esther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24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60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2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5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75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5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03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51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8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dirty="0"/>
              <a:t>(ADA</a:t>
            </a:r>
            <a:r>
              <a:rPr lang="en-US" baseline="0" dirty="0"/>
              <a:t> Center for Evidence Based Dentistry)</a:t>
            </a:r>
            <a:endParaRPr lang="en-US" dirty="0"/>
          </a:p>
          <a:p>
            <a:r>
              <a:rPr lang="en-US" dirty="0"/>
              <a:t>(ASTDD</a:t>
            </a:r>
            <a:r>
              <a:rPr lang="en-US" baseline="0" dirty="0"/>
              <a:t> Best Practices Report)</a:t>
            </a:r>
          </a:p>
          <a:p>
            <a:r>
              <a:rPr lang="en-US" b="1" dirty="0"/>
              <a:t>Esther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7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Kara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28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Kara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Dionne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42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48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6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Kara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4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Esther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5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Kara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5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Kara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9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Kara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Dionne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95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F5942C-6B73-4C3F-A054-E40411B12D56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182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82CB1FC-B2B2-4383-8EA8-26E174B19E1B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38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24B8B0-D339-4702-8F53-4B2477820395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513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88F97D7-71FB-4FA5-893D-01E8427E28A3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335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cs typeface="Arial" panose="020B0604020202020204" pitchFamily="34" charset="0"/>
              </a:rPr>
              <a:t>(NHANES 1988-1999, 1999-2002, 1999-2004)</a:t>
            </a:r>
            <a:endParaRPr lang="en-US" b="1" dirty="0"/>
          </a:p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2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cs typeface="Arial" panose="020B0604020202020204" pitchFamily="34" charset="0"/>
              </a:rPr>
              <a:t>(NHANES 1988-1999, 1999-2002, 1999-2004)</a:t>
            </a:r>
            <a:endParaRPr lang="en-US" b="1" dirty="0"/>
          </a:p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cs typeface="Arial" panose="020B0604020202020204" pitchFamily="34" charset="0"/>
              </a:rPr>
              <a:t>(NHANES 1988-1999, 1999-2002, 1999-2004)</a:t>
            </a:r>
            <a:endParaRPr lang="en-US" b="1" dirty="0"/>
          </a:p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0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US" b="1" dirty="0"/>
              <a:t>Esther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7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Esther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"/>
            <a:ext cx="9144000" cy="4114800"/>
          </a:xfrm>
          <a:prstGeom prst="rect">
            <a:avLst/>
          </a:prstGeom>
          <a:solidFill>
            <a:srgbClr val="135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8F308C"/>
              </a:solidFill>
            </a:endParaRPr>
          </a:p>
        </p:txBody>
      </p:sp>
      <p:pic>
        <p:nvPicPr>
          <p:cNvPr id="4" name="Picture 7" descr="BHN logo 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3" y="146448"/>
            <a:ext cx="2377678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971550"/>
            <a:ext cx="8016240" cy="3371850"/>
          </a:xfrm>
          <a:ln w="0">
            <a:noFill/>
          </a:ln>
        </p:spPr>
        <p:txBody>
          <a:bodyPr anchor="t">
            <a:normAutofit/>
          </a:bodyPr>
          <a:lstStyle>
            <a:lvl1pPr algn="l">
              <a:defRPr lang="en-US" b="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|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D975D-4DD6-4E75-9044-CABFFDC65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3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SOOH_DOH_rgb.jp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61951"/>
            <a:ext cx="3657600" cy="8223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400" smtClean="0">
                <a:solidFill>
                  <a:schemeClr val="bg1"/>
                </a:solidFill>
              </a:rPr>
              <a:pPr/>
              <a:t>October 19, 2016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SOOH_DOH_rgb.jp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91" y="4522340"/>
            <a:ext cx="1666409" cy="37464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October 19, 2016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YSOOH_DOH_rgb.jpg"/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89" y="4512028"/>
            <a:ext cx="1666409" cy="374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0365-0D65-4032-85A6-BECCAB4E9A68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October 19, 2016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YSOOH_DOH_rgb.jpg"/>
          <p:cNvPicPr>
            <a:picLocks noChangeAspect="1"/>
          </p:cNvPicPr>
          <p:nvPr userDrawn="1"/>
        </p:nvPicPr>
        <p:blipFill>
          <a:blip r:embed="rId1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91" y="4522340"/>
            <a:ext cx="1666409" cy="3746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October 19, 2016</a:t>
            </a:fld>
            <a:endParaRPr lang="en-US" sz="1200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867" y="1549317"/>
            <a:ext cx="870755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Promoting Oral Health </a:t>
            </a:r>
          </a:p>
          <a:p>
            <a:r>
              <a:rPr lang="en-US" sz="4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through</a:t>
            </a:r>
            <a:br>
              <a:rPr lang="en-US" sz="4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School Based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6969" y="1460068"/>
            <a:ext cx="7547807" cy="273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23% of children 2-5 years of age have had caries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ECC is now reflective of most caries experience being </a:t>
            </a:r>
            <a:r>
              <a:rPr lang="en-US" sz="2800" b="1" i="1" dirty="0">
                <a:cs typeface="Arial" panose="020B0604020202020204" pitchFamily="34" charset="0"/>
              </a:rPr>
              <a:t>treated</a:t>
            </a:r>
          </a:p>
          <a:p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438150"/>
            <a:ext cx="88216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Early Childhood Caries (ECC)</a:t>
            </a:r>
          </a:p>
        </p:txBody>
      </p:sp>
    </p:spTree>
    <p:extLst>
      <p:ext uri="{BB962C8B-B14F-4D97-AF65-F5344CB8AC3E}">
        <p14:creationId xmlns:p14="http://schemas.microsoft.com/office/powerpoint/2010/main" val="1103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" y="443174"/>
            <a:ext cx="88216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Disparities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412" y="1089505"/>
            <a:ext cx="80382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While the decrease in dental caries is significant in all population subgroups,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significant disparities </a:t>
            </a:r>
            <a:r>
              <a:rPr lang="en-US" sz="2800" dirty="0">
                <a:cs typeface="Arial" panose="020B0604020202020204" pitchFamily="34" charset="0"/>
              </a:rPr>
              <a:t>are still found in some population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Black and Hispanic children and those of lower income families have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more severe decay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18% of white children 2-5 years of age have had caries experience vs 40% of Mexican-American children and 29% of black children have had caries experience</a:t>
            </a:r>
          </a:p>
        </p:txBody>
      </p:sp>
    </p:spTree>
    <p:extLst>
      <p:ext uri="{BB962C8B-B14F-4D97-AF65-F5344CB8AC3E}">
        <p14:creationId xmlns:p14="http://schemas.microsoft.com/office/powerpoint/2010/main" val="67112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66316" y="502967"/>
            <a:ext cx="4874508" cy="67130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Disparities</a:t>
            </a:r>
          </a:p>
          <a:p>
            <a:pPr algn="ctr"/>
            <a:r>
              <a:rPr lang="en-US" sz="2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 3</a:t>
            </a:r>
            <a:r>
              <a:rPr lang="en-US" sz="2000" b="1" baseline="30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Survey, 2009-2011</a:t>
            </a:r>
            <a:endParaRPr lang="en-US" sz="18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9" y="1273057"/>
            <a:ext cx="6158038" cy="377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5787" y="290425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31.5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2946" y="1750103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57.5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6014" y="3652205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14.6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2569" y="290425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31.4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4783" y="235596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44.3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1460" y="273180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36.3</a:t>
            </a:r>
          </a:p>
        </p:txBody>
      </p:sp>
    </p:spTree>
    <p:extLst>
      <p:ext uri="{BB962C8B-B14F-4D97-AF65-F5344CB8AC3E}">
        <p14:creationId xmlns:p14="http://schemas.microsoft.com/office/powerpoint/2010/main" val="39901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8085" y="2257794"/>
            <a:ext cx="7074039" cy="954107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are some of the barriers to achieving optimal oral health?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2988" y="609856"/>
            <a:ext cx="403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Dental provider shortage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1004835"/>
            <a:ext cx="276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Low priority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501" y="3614231"/>
            <a:ext cx="3793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Cultural influences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5626" y="3395680"/>
            <a:ext cx="4165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Frequent and high intake of sugar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5592" y="1466945"/>
            <a:ext cx="304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Low fluoride exposure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4092" y="4374700"/>
            <a:ext cx="324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Financial constraints</a:t>
            </a:r>
          </a:p>
        </p:txBody>
      </p:sp>
    </p:spTree>
    <p:extLst>
      <p:ext uri="{BB962C8B-B14F-4D97-AF65-F5344CB8AC3E}">
        <p14:creationId xmlns:p14="http://schemas.microsoft.com/office/powerpoint/2010/main" val="35851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501" y="490297"/>
            <a:ext cx="88216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Workforce: Distribution of Dentists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35" y="1919086"/>
            <a:ext cx="4151312" cy="2975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4962699" y="1221833"/>
            <a:ext cx="3588732" cy="60213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Active Dentists per 100,000 Population By Region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2261" y="1269076"/>
            <a:ext cx="3711634" cy="361049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New York: </a:t>
            </a:r>
            <a:r>
              <a:rPr lang="en-US" sz="2000" dirty="0"/>
              <a:t>79 dentists per 100,000 population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US: </a:t>
            </a:r>
            <a:r>
              <a:rPr lang="en-US" sz="2000" dirty="0"/>
              <a:t>55 dentists per 100,000 population</a:t>
            </a:r>
          </a:p>
          <a:p>
            <a:r>
              <a:rPr lang="en-US" sz="2000" dirty="0"/>
              <a:t>Strong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variability</a:t>
            </a:r>
            <a:r>
              <a:rPr lang="en-US" sz="2000" dirty="0"/>
              <a:t> across state</a:t>
            </a:r>
          </a:p>
          <a:p>
            <a:pPr lvl="1"/>
            <a:r>
              <a:rPr lang="en-US" sz="2000" dirty="0"/>
              <a:t>Range: </a:t>
            </a:r>
            <a:r>
              <a:rPr lang="en-US" sz="2000" b="1" dirty="0"/>
              <a:t>52.0 – 105.2</a:t>
            </a:r>
          </a:p>
          <a:p>
            <a:pPr lvl="1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67.0</a:t>
            </a:r>
            <a:r>
              <a:rPr lang="en-US" sz="2000" b="1" dirty="0"/>
              <a:t> </a:t>
            </a:r>
            <a:r>
              <a:rPr lang="en-US" sz="2000" dirty="0"/>
              <a:t>is underserved</a:t>
            </a:r>
            <a:endParaRPr lang="en-US" sz="2000" b="1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Ratio vary </a:t>
            </a:r>
            <a:r>
              <a:rPr lang="en-US" sz="2000" dirty="0"/>
              <a:t>further when examining specific populations</a:t>
            </a:r>
          </a:p>
          <a:p>
            <a:pPr lvl="1"/>
            <a:r>
              <a:rPr lang="en-US" sz="2000" dirty="0"/>
              <a:t>Medicaid Eligible</a:t>
            </a:r>
          </a:p>
          <a:p>
            <a:pPr lvl="1"/>
            <a:r>
              <a:rPr lang="en-US" sz="2000" dirty="0"/>
              <a:t>Low Income</a:t>
            </a:r>
          </a:p>
        </p:txBody>
      </p:sp>
      <p:sp>
        <p:nvSpPr>
          <p:cNvPr id="2" name="Oval 1"/>
          <p:cNvSpPr/>
          <p:nvPr/>
        </p:nvSpPr>
        <p:spPr>
          <a:xfrm>
            <a:off x="6812782" y="2120202"/>
            <a:ext cx="1060102" cy="396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49921" y="4592490"/>
            <a:ext cx="1060102" cy="396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602" y="1359014"/>
            <a:ext cx="5720268" cy="2152930"/>
          </a:xfrm>
        </p:spPr>
        <p:txBody>
          <a:bodyPr/>
          <a:lstStyle/>
          <a:p>
            <a:r>
              <a:rPr lang="en-US" sz="40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So, what can we do?</a:t>
            </a:r>
            <a:br>
              <a:rPr lang="en-US" sz="48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438150"/>
            <a:ext cx="88216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2011 Institute of Medicine Reports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590" y="1038795"/>
            <a:ext cx="7835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Advancing Oral Health in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Focus 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prevention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(promote and monitor use of evidence-based preventive services in oral health and counseling across the life span)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Enhance delivery </a:t>
            </a:r>
            <a:r>
              <a:rPr lang="en-US" sz="2400" dirty="0"/>
              <a:t>of oral health care </a:t>
            </a:r>
          </a:p>
          <a:p>
            <a:endParaRPr lang="en-US" b="1" dirty="0"/>
          </a:p>
          <a:p>
            <a:r>
              <a:rPr lang="en-US" sz="2400" b="1" dirty="0"/>
              <a:t>Improving Access to Oral Health Care for Vulnerable and Underserved Populations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Integrate</a:t>
            </a:r>
            <a:r>
              <a:rPr lang="en-US" sz="2400" dirty="0"/>
              <a:t> oral health into overall 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dental education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training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770" y="1446348"/>
            <a:ext cx="781050" cy="115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7770" y="3252680"/>
            <a:ext cx="781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438150"/>
            <a:ext cx="882166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Evidence-Based Strategies/ Approaches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7216" y="1362048"/>
            <a:ext cx="4495279" cy="286232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Mechanisms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Integration &amp; coordination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b="1" dirty="0"/>
              <a:t>Integrating oral health into primary care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b="1" dirty="0"/>
              <a:t>Role of “non dental” providers in delivering oral health care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b="1" dirty="0"/>
              <a:t>Non-traditional dental settings (i.e., schools)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387" y="2266666"/>
            <a:ext cx="365228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Preventive Interventions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Fluoride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Dental sealants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834441" y="2623638"/>
            <a:ext cx="808535" cy="4863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4648" y="3547872"/>
            <a:ext cx="2999232" cy="79552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332" y="2017687"/>
            <a:ext cx="4819169" cy="141908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is Fluoride?</a:t>
            </a:r>
            <a:br>
              <a:rPr lang="en-US" sz="48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97100" y="1584160"/>
            <a:ext cx="2501474" cy="1315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70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7393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Recommendations on Fluoride </a:t>
            </a:r>
          </a:p>
          <a:p>
            <a:r>
              <a:rPr lang="en-US" sz="28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CDC, ADA, ASTDD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7013" y="1528507"/>
            <a:ext cx="8564739" cy="28684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Use smear size fluoride toothpaste for toddlers (as soon as tooth erupts). Pea size for children 3-6 years.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Apply fluoride varnish as it is effective in preventing caries in both permanent and primary teeth</a:t>
            </a:r>
          </a:p>
          <a:p>
            <a:r>
              <a:rPr lang="en-US" sz="2400" dirty="0">
                <a:latin typeface="Calibri" panose="020F0502020204030204" pitchFamily="34" charset="0"/>
              </a:rPr>
              <a:t>Target mouth rinsing to persons at high risk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Judiciously prescribe fluoride supplements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Continue and extend fluoridation of community drinking water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438150"/>
            <a:ext cx="88216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968" y="1427078"/>
            <a:ext cx="74350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cs typeface="Arial" panose="020B0604020202020204" pitchFamily="34" charset="0"/>
              </a:rPr>
              <a:t>Trends and current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cs typeface="Arial" panose="020B0604020202020204" pitchFamily="34" charset="0"/>
              </a:rPr>
              <a:t>Evidence-based practices/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cs typeface="Arial" panose="020B0604020202020204" pitchFamily="34" charset="0"/>
              </a:rPr>
              <a:t>State oral health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cs typeface="Arial" panose="020B0604020202020204" pitchFamily="34" charset="0"/>
              </a:rPr>
              <a:t>Guidance on school-based dental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17351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739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Fluoride Varnish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7013" y="1022925"/>
            <a:ext cx="8564739" cy="164744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Topical 5% sodium fluoride lacquer professionally applied to tooth surface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Resin matrix releases fluoride over 1 to 7 days (versus 10-15 min for gels/ foams)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0" y="3023557"/>
            <a:ext cx="3224171" cy="1144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64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739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Fluoride Varnish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7013" y="1022925"/>
            <a:ext cx="8564739" cy="184974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Helps prevent new cavities and halts cavities that have already started</a:t>
            </a:r>
          </a:p>
          <a:p>
            <a:r>
              <a:rPr lang="en-US" sz="2400" dirty="0">
                <a:latin typeface="Calibri" panose="020F0502020204030204" pitchFamily="34" charset="0"/>
              </a:rPr>
              <a:t>Reductions in dental caries of 18-25% demonstrated when preventive care initiated before caries was observed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16" y="2872673"/>
            <a:ext cx="3179017" cy="1780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15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739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Fluoride </a:t>
            </a:r>
            <a:r>
              <a:rPr lang="en-US" sz="3200" b="1" dirty="0" err="1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Mouthrinse</a:t>
            </a:r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&amp; Supplements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7013" y="1022925"/>
            <a:ext cx="8564739" cy="231908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9" y="1130314"/>
            <a:ext cx="1578231" cy="2104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1944" y="1068653"/>
            <a:ext cx="5468233" cy="35908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There is a benefit to using prescription-strength (0.09% fluoride) </a:t>
            </a:r>
            <a:r>
              <a:rPr lang="en-US" sz="2400" dirty="0" err="1">
                <a:latin typeface="Calibri" panose="020F0502020204030204" pitchFamily="34" charset="0"/>
              </a:rPr>
              <a:t>mouthrinse</a:t>
            </a:r>
            <a:r>
              <a:rPr lang="en-US" sz="2400" dirty="0">
                <a:latin typeface="Calibri" panose="020F0502020204030204" pitchFamily="34" charset="0"/>
              </a:rPr>
              <a:t> daily or weekly for caries prevention in permanent teeth among children aged 5-12 years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Dietary fluoride supplements should be intended for use among high-risk children between ages 6 mon-16 years living in non-fluoridated areas (0.6 ppm fluoride or less)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652" y="2864096"/>
            <a:ext cx="2230132" cy="1446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02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37" y="1465149"/>
            <a:ext cx="6293862" cy="25761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do we deliver these different forms of fluoride to children?</a:t>
            </a:r>
            <a:br>
              <a:rPr lang="en-US" sz="48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21703" y="362903"/>
            <a:ext cx="884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Supplemental Fluoride (Mouth Rinse) Program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296" y="1002664"/>
            <a:ext cx="832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MCHBG Funded ($120,000/year)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Targets children who do not have access to community water fluoridation, who have poor access to dental care, and who are living at or below the federal poverty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160 schools/26,000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program is under the general supervision of a dentist or physician from the community (who writes the fluoride prescription)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Parental consent is necessary in order to participate in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Participating children over the age of 6, use a weekly 5mL or 10mL of 0.2% sodium fluoride rinse solution</a:t>
            </a:r>
          </a:p>
        </p:txBody>
      </p:sp>
    </p:spTree>
    <p:extLst>
      <p:ext uri="{BB962C8B-B14F-4D97-AF65-F5344CB8AC3E}">
        <p14:creationId xmlns:p14="http://schemas.microsoft.com/office/powerpoint/2010/main" val="31934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21703" y="362903"/>
            <a:ext cx="884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Supplemental Fluoride (Mouth Rinse) Program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841" y="1101276"/>
            <a:ext cx="81127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State Education Department’s (SED) Guidelines for Administration for Medication in School, April 2002: requires the rinse be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in original manufacturer packaging; pre-mixed and in unit dose </a:t>
            </a:r>
          </a:p>
          <a:p>
            <a:r>
              <a:rPr lang="en-US" sz="2000" i="1" dirty="0"/>
              <a:t>	(the premixed, unit dose cups are essential to prevent students 	from receiving more than the required amount of fluoride, and 	prevents cross-contamination of salivary fluids during the rinse 	procedure)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in a clear, dye free formula which eliminates the risk of reaction for those with dye allergy participating in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634" y="2043953"/>
            <a:ext cx="6150266" cy="835304"/>
          </a:xfrm>
        </p:spPr>
        <p:txBody>
          <a:bodyPr/>
          <a:lstStyle/>
          <a:p>
            <a:r>
              <a:rPr lang="en-US" sz="40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about… Sealants?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739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Sealants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7013" y="2489774"/>
            <a:ext cx="8564739" cy="193335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Plastic material applied to the chewing surfaces of premolars and molars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Plastic resin bonds directly into the pits and fissures of the chewing surface acting as a barrier to protect enamel from plaque and acids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77" y="730537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739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Sealants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9706" y="1093728"/>
            <a:ext cx="8564739" cy="355110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Best to apply sealants soon after teeth have erupted (6 years old – first molars; 12 years old – second molars)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Last 5 to 10 years, but should be checked at regular dental appointments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Do not replace fluorides, such as those used in fluoride varnish and community water supplies (keep germs and food particles out of the grooves)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460" y="1538667"/>
            <a:ext cx="6194612" cy="229822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do we deliver sealants to children?</a:t>
            </a:r>
            <a:br>
              <a:rPr lang="en-US" sz="48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72" y="1993751"/>
            <a:ext cx="7565588" cy="120664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is the oral health status of children?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9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739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School Based Dental Sealant Programs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3658" y="1206358"/>
            <a:ext cx="5701553" cy="312288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alibri" panose="020F0502020204030204" pitchFamily="34" charset="0"/>
              </a:rPr>
              <a:t>School systems provide a great opportunity for delivering sealants in the community</a:t>
            </a:r>
          </a:p>
          <a:p>
            <a:r>
              <a:rPr lang="en-US" sz="2200" dirty="0">
                <a:latin typeface="Calibri" panose="020F0502020204030204" pitchFamily="34" charset="0"/>
              </a:rPr>
              <a:t>NYS Action Plan guides our work as an integral part of ensuring health throughout the life course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Community Preventive Services Task Force </a:t>
            </a:r>
            <a:r>
              <a:rPr lang="en-US" sz="2200" dirty="0">
                <a:latin typeface="Calibri" panose="020F0502020204030204" pitchFamily="34" charset="0"/>
              </a:rPr>
              <a:t>recommends school-based sealant delivery programs </a:t>
            </a:r>
          </a:p>
          <a:p>
            <a:r>
              <a:rPr lang="en-US" sz="2200" dirty="0">
                <a:latin typeface="Calibri" panose="020F0502020204030204" pitchFamily="34" charset="0"/>
              </a:rPr>
              <a:t>Strong evidence of effectiveness in preventing dental caries (tooth decay) among children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85" y="1461946"/>
            <a:ext cx="1677620" cy="2422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32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8917" y="729841"/>
            <a:ext cx="67414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dirty="0">
                <a:cs typeface="Times New Roman" pitchFamily="18" charset="0"/>
              </a:rPr>
              <a:t>A School-Based Health Center Dental (SBHC-D) clinic is an Article 28 hospital or diagnostic and treatment center extension clinic that provides dental services in a school building</a:t>
            </a:r>
          </a:p>
          <a:p>
            <a:pPr lvl="1"/>
            <a:endParaRPr lang="en-US" sz="2200" i="1" dirty="0">
              <a:cs typeface="Times New Roman" pitchFamily="18" charset="0"/>
            </a:endParaRPr>
          </a:p>
          <a:p>
            <a:pPr lvl="1"/>
            <a:r>
              <a:rPr lang="en-US" sz="2200" i="1" dirty="0">
                <a:cs typeface="Arial" panose="020B0604020202020204" pitchFamily="34" charset="0"/>
              </a:rPr>
              <a:t>42% of children (2 to 11 years) have had dental caries (cavities) in their primary teeth!</a:t>
            </a:r>
            <a:endParaRPr lang="en-US" sz="2200" dirty="0">
              <a:cs typeface="Arial" panose="020B0604020202020204" pitchFamily="34" charset="0"/>
            </a:endParaRPr>
          </a:p>
          <a:p>
            <a:pPr lvl="1"/>
            <a:endParaRPr lang="en-US" sz="2200" b="1" dirty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lvl="1"/>
            <a:r>
              <a:rPr lang="en-US" sz="2200" b="1" i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Did you know?</a:t>
            </a:r>
            <a:endParaRPr lang="en-US" sz="2200" b="1" dirty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lvl="1"/>
            <a:r>
              <a:rPr lang="en-US" sz="2200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There is a separate application process for new of existing SBHC’s that want to add dental services</a:t>
            </a:r>
          </a:p>
        </p:txBody>
      </p:sp>
    </p:spTree>
    <p:extLst>
      <p:ext uri="{BB962C8B-B14F-4D97-AF65-F5344CB8AC3E}">
        <p14:creationId xmlns:p14="http://schemas.microsoft.com/office/powerpoint/2010/main" val="25832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224" y="878629"/>
            <a:ext cx="811314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SBHC-D programs, operated by NYS Department of Health licensed health care facilities known as “Article 28”, provide dental services (preventive and treatment) to students through portable equipment, mobile dental vans, or in-school dental offices.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73355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342" y="347715"/>
            <a:ext cx="52325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Models/Modes of Operation</a:t>
            </a:r>
            <a:endParaRPr lang="en-US" sz="3000" dirty="0"/>
          </a:p>
        </p:txBody>
      </p:sp>
      <p:pic>
        <p:nvPicPr>
          <p:cNvPr id="5" name="Picture 4" descr="Mobile-SubHe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4" y="2153200"/>
            <a:ext cx="2489831" cy="13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ental_Van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813" y="1908494"/>
            <a:ext cx="2647336" cy="16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en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5455" y="1908494"/>
            <a:ext cx="2508322" cy="16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7018" y="3673384"/>
            <a:ext cx="2140225" cy="53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/>
          </a:p>
          <a:p>
            <a:pPr algn="ctr">
              <a:lnSpc>
                <a:spcPts val="2520"/>
              </a:lnSpc>
            </a:pPr>
            <a:r>
              <a:rPr lang="en-US" sz="2100" b="1" dirty="0"/>
              <a:t>Portable Equipment</a:t>
            </a:r>
            <a:br>
              <a:rPr lang="en-US" sz="2100" b="1" dirty="0"/>
            </a:br>
            <a:endParaRPr lang="en-US" sz="1350" b="1" i="1" dirty="0"/>
          </a:p>
        </p:txBody>
      </p:sp>
      <p:sp>
        <p:nvSpPr>
          <p:cNvPr id="9" name="Rectangle 8"/>
          <p:cNvSpPr/>
          <p:nvPr/>
        </p:nvSpPr>
        <p:spPr>
          <a:xfrm>
            <a:off x="6391610" y="3644156"/>
            <a:ext cx="1966823" cy="41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Fixed School Site</a:t>
            </a:r>
            <a:br>
              <a:rPr lang="en-US" b="1" dirty="0"/>
            </a:br>
            <a:endParaRPr lang="en-US" sz="1350" b="1" i="1" dirty="0"/>
          </a:p>
        </p:txBody>
      </p:sp>
      <p:sp>
        <p:nvSpPr>
          <p:cNvPr id="10" name="Rectangle 9"/>
          <p:cNvSpPr/>
          <p:nvPr/>
        </p:nvSpPr>
        <p:spPr>
          <a:xfrm>
            <a:off x="3283789" y="3673384"/>
            <a:ext cx="1966823" cy="38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/>
          </a:p>
          <a:p>
            <a:pPr algn="ctr"/>
            <a:r>
              <a:rPr lang="en-US" sz="2100" b="1" dirty="0"/>
              <a:t>Mobile Van</a:t>
            </a:r>
          </a:p>
          <a:p>
            <a:pPr algn="ctr"/>
            <a:br>
              <a:rPr lang="en-US" sz="1350" b="1" i="1" dirty="0"/>
            </a:br>
            <a:endParaRPr lang="en-US" sz="1350" b="1" i="1" dirty="0"/>
          </a:p>
        </p:txBody>
      </p:sp>
    </p:spTree>
    <p:extLst>
      <p:ext uri="{BB962C8B-B14F-4D97-AF65-F5344CB8AC3E}">
        <p14:creationId xmlns:p14="http://schemas.microsoft.com/office/powerpoint/2010/main" val="1497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1"/>
            <a:ext cx="87393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NYS School Based Health Center Dental Program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552" y="1515369"/>
            <a:ext cx="8443048" cy="328148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MCHBG: $1.5 million/year (new cycle begins July 1, 2017)</a:t>
            </a:r>
          </a:p>
          <a:p>
            <a:r>
              <a:rPr lang="en-US" sz="2400" dirty="0">
                <a:latin typeface="Calibri" panose="020F0502020204030204" pitchFamily="34" charset="0"/>
              </a:rPr>
              <a:t>Preventive dental services (some treatment)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Address disparities (lessen gap) target low-income urban/rural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Sealants, target second and third graders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53 sponsors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1,500 schools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300,000 children served</a:t>
            </a:r>
          </a:p>
        </p:txBody>
      </p:sp>
      <p:sp>
        <p:nvSpPr>
          <p:cNvPr id="2" name="AutoShape 2" descr="Image result for school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152" y="281109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739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Meeting Our State and National Goals</a:t>
            </a:r>
          </a:p>
        </p:txBody>
      </p:sp>
      <p:sp>
        <p:nvSpPr>
          <p:cNvPr id="2" name="AutoShape 2" descr="Image result for school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3050" y="2606436"/>
            <a:ext cx="5989455" cy="2364133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1800" b="1" dirty="0">
                <a:cs typeface="Arabic Typesetting" panose="03020402040406030203" pitchFamily="66" charset="-78"/>
              </a:rPr>
              <a:t>NYS Title V Maternal and Child Health Services Block Grant State Action Plan (2016-2020)</a:t>
            </a:r>
            <a:br>
              <a:rPr lang="en-US" sz="1800" dirty="0">
                <a:cs typeface="Arabic Typesetting" panose="03020402040406030203" pitchFamily="66" charset="-78"/>
              </a:rPr>
            </a:br>
            <a:r>
              <a:rPr lang="en-US" sz="1600" dirty="0"/>
              <a:t>*Promote oral health and reduce tooth decay across the life course</a:t>
            </a:r>
            <a:br>
              <a:rPr lang="en-US" sz="1600" dirty="0"/>
            </a:br>
            <a:r>
              <a:rPr lang="en-US" sz="1600" dirty="0"/>
              <a:t>Increase the % of NYS residents served by community water systems with optimally fluoridated water;</a:t>
            </a:r>
            <a:br>
              <a:rPr lang="en-US" sz="1600" dirty="0"/>
            </a:br>
            <a:r>
              <a:rPr lang="en-US" sz="1600" dirty="0"/>
              <a:t>Reduce the prevalence of dental caries amount NYS children</a:t>
            </a:r>
            <a:br>
              <a:rPr lang="en-US" sz="1600" dirty="0"/>
            </a:br>
            <a:r>
              <a:rPr lang="en-US" sz="1600" dirty="0"/>
              <a:t>Increase the % of children and adolescents who had a preventive dental visit in the past year</a:t>
            </a:r>
            <a:br>
              <a:rPr lang="en-US" sz="1600" dirty="0"/>
            </a:br>
            <a:r>
              <a:rPr lang="en-US" sz="1600" dirty="0"/>
              <a:t>Increase the % of pregnant women who had a dental visit during pregnancy</a:t>
            </a:r>
            <a:endParaRPr lang="en-US" sz="1600" dirty="0">
              <a:cs typeface="Arabic Typesetting" panose="03020402040406030203" pitchFamily="66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3050" y="994992"/>
            <a:ext cx="3246985" cy="1551993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1800" b="1" dirty="0"/>
              <a:t>State Prevention Agenda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dirty="0"/>
              <a:t>*Reduce the prevalence of dental caries among NYS children</a:t>
            </a:r>
            <a:br>
              <a:rPr lang="en-US" sz="1600" dirty="0"/>
            </a:br>
            <a:r>
              <a:rPr lang="en-US" sz="1600" dirty="0"/>
              <a:t>*Increase the percentage of State residents that receive optimally fluoridated drinking water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49509" y="994992"/>
            <a:ext cx="2612996" cy="1551993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1800" b="1" dirty="0"/>
              <a:t>Healthy People 2020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dirty="0"/>
              <a:t>*Oral Health: Persons aged 2 years and older who used the oral health care system in the past 12 months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18" y="2204417"/>
            <a:ext cx="2207934" cy="17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204" y="4767262"/>
            <a:ext cx="1388269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/>
              <a:t>       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October 21, 2016</a:t>
            </a:r>
          </a:p>
        </p:txBody>
      </p:sp>
      <p:pic>
        <p:nvPicPr>
          <p:cNvPr id="15362" name="Picture 4" descr="2011App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28" y="4767263"/>
            <a:ext cx="27979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4956573" y="898922"/>
            <a:ext cx="379214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C000"/>
                </a:solidFill>
              </a:rPr>
              <a:t>Bassett HealthCare Network </a:t>
            </a:r>
          </a:p>
          <a:p>
            <a:r>
              <a:rPr lang="en-US" altLang="en-US" sz="2400" b="1">
                <a:solidFill>
                  <a:srgbClr val="FFC000"/>
                </a:solidFill>
              </a:rPr>
              <a:t>School-Based Health Centers</a:t>
            </a:r>
          </a:p>
          <a:p>
            <a:endParaRPr lang="en-US" altLang="en-US">
              <a:solidFill>
                <a:srgbClr val="FFC000"/>
              </a:solidFill>
            </a:endParaRPr>
          </a:p>
          <a:p>
            <a:r>
              <a:rPr lang="en-US" altLang="en-US" b="1">
                <a:solidFill>
                  <a:srgbClr val="FFC000"/>
                </a:solidFill>
              </a:rPr>
              <a:t>20 SBHCs</a:t>
            </a:r>
          </a:p>
          <a:p>
            <a:endParaRPr lang="en-US" altLang="en-US" b="1">
              <a:solidFill>
                <a:srgbClr val="FFC000"/>
              </a:solidFill>
            </a:endParaRPr>
          </a:p>
          <a:p>
            <a:r>
              <a:rPr lang="en-US" altLang="en-US" b="1">
                <a:solidFill>
                  <a:srgbClr val="FFC000"/>
                </a:solidFill>
              </a:rPr>
              <a:t>Over 30,000 annual visits</a:t>
            </a:r>
          </a:p>
          <a:p>
            <a:endParaRPr lang="en-US" altLang="en-US" b="1">
              <a:solidFill>
                <a:srgbClr val="FFC000"/>
              </a:solidFill>
            </a:endParaRPr>
          </a:p>
          <a:p>
            <a:r>
              <a:rPr lang="en-US" altLang="en-US" b="1">
                <a:solidFill>
                  <a:srgbClr val="FFC000"/>
                </a:solidFill>
              </a:rPr>
              <a:t>Comprehensive care to Pre-K through 12 graders</a:t>
            </a:r>
          </a:p>
          <a:p>
            <a:endParaRPr lang="en-US" altLang="en-US" b="1">
              <a:solidFill>
                <a:srgbClr val="FFC000"/>
              </a:solidFill>
            </a:endParaRPr>
          </a:p>
          <a:p>
            <a:r>
              <a:rPr lang="en-US" altLang="en-US" b="1">
                <a:solidFill>
                  <a:srgbClr val="FFC000"/>
                </a:solidFill>
              </a:rPr>
              <a:t>No out of pocket costs to families</a:t>
            </a:r>
          </a:p>
          <a:p>
            <a:endParaRPr lang="en-US" altLang="en-US" sz="1350"/>
          </a:p>
          <a:p>
            <a:r>
              <a:rPr lang="en-US" altLang="en-US" sz="1350"/>
              <a:t>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29" y="651273"/>
            <a:ext cx="3059906" cy="39540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05176" y="4244578"/>
            <a:ext cx="735806" cy="346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19393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204" y="4767262"/>
            <a:ext cx="1388269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/>
              <a:t>       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October 21, 2016</a:t>
            </a:r>
          </a:p>
        </p:txBody>
      </p:sp>
      <p:pic>
        <p:nvPicPr>
          <p:cNvPr id="17410" name="Picture 4" descr="2011App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28" y="4767263"/>
            <a:ext cx="27979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" y="592931"/>
            <a:ext cx="6332934" cy="40719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6592491" y="1204913"/>
            <a:ext cx="2551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C000"/>
                </a:solidFill>
              </a:rPr>
              <a:t>SBHC</a:t>
            </a:r>
          </a:p>
          <a:p>
            <a:r>
              <a:rPr lang="en-US" altLang="en-US" sz="2400" b="1">
                <a:solidFill>
                  <a:srgbClr val="FFC000"/>
                </a:solidFill>
              </a:rPr>
              <a:t>Dental Timeline</a:t>
            </a:r>
          </a:p>
        </p:txBody>
      </p:sp>
    </p:spTree>
    <p:extLst>
      <p:ext uri="{BB962C8B-B14F-4D97-AF65-F5344CB8AC3E}">
        <p14:creationId xmlns:p14="http://schemas.microsoft.com/office/powerpoint/2010/main" val="2201609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204" y="4767262"/>
            <a:ext cx="1388269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/>
              <a:t>       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October 21, 2016</a:t>
            </a:r>
          </a:p>
        </p:txBody>
      </p:sp>
      <p:pic>
        <p:nvPicPr>
          <p:cNvPr id="19458" name="Picture 4" descr="2011App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28" y="4767263"/>
            <a:ext cx="27979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Carpenter working with Bray 12.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9429"/>
            <a:ext cx="4104085" cy="30777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415528" y="1139429"/>
            <a:ext cx="3938588" cy="385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C000"/>
                </a:solidFill>
              </a:rPr>
              <a:t>Clinical Considerations:</a:t>
            </a:r>
          </a:p>
          <a:p>
            <a:endParaRPr lang="en-US" altLang="en-US" sz="1350"/>
          </a:p>
          <a:p>
            <a:r>
              <a:rPr lang="en-US" altLang="en-US" b="1">
                <a:solidFill>
                  <a:srgbClr val="FFC000"/>
                </a:solidFill>
              </a:rPr>
              <a:t>Equipment: Stationary or Portable?</a:t>
            </a:r>
          </a:p>
          <a:p>
            <a:endParaRPr lang="en-US" altLang="en-US" b="1">
              <a:solidFill>
                <a:srgbClr val="FFC000"/>
              </a:solidFill>
            </a:endParaRPr>
          </a:p>
          <a:p>
            <a:r>
              <a:rPr lang="en-US" altLang="en-US" b="1">
                <a:solidFill>
                  <a:srgbClr val="FFC000"/>
                </a:solidFill>
              </a:rPr>
              <a:t>Sterilization: On-Site or Off-Site?</a:t>
            </a:r>
          </a:p>
          <a:p>
            <a:endParaRPr lang="en-US" altLang="en-US" b="1">
              <a:solidFill>
                <a:srgbClr val="FFC000"/>
              </a:solidFill>
            </a:endParaRPr>
          </a:p>
          <a:p>
            <a:r>
              <a:rPr lang="en-US" altLang="en-US" b="1">
                <a:solidFill>
                  <a:srgbClr val="FFC000"/>
                </a:solidFill>
              </a:rPr>
              <a:t>Space: Adequate or not?</a:t>
            </a:r>
          </a:p>
          <a:p>
            <a:endParaRPr lang="en-US" altLang="en-US" b="1">
              <a:solidFill>
                <a:srgbClr val="FFC000"/>
              </a:solidFill>
            </a:endParaRPr>
          </a:p>
          <a:p>
            <a:r>
              <a:rPr lang="en-US" altLang="en-US" b="1">
                <a:solidFill>
                  <a:srgbClr val="FFC000"/>
                </a:solidFill>
              </a:rPr>
              <a:t>Procedures: Sedation? Referrals?</a:t>
            </a:r>
          </a:p>
          <a:p>
            <a:endParaRPr lang="en-US" altLang="en-US" b="1">
              <a:solidFill>
                <a:srgbClr val="FFC000"/>
              </a:solidFill>
            </a:endParaRPr>
          </a:p>
          <a:p>
            <a:r>
              <a:rPr lang="en-US" altLang="en-US" b="1">
                <a:solidFill>
                  <a:srgbClr val="FFC000"/>
                </a:solidFill>
              </a:rPr>
              <a:t>Availability: Acute Care? Parents?</a:t>
            </a:r>
          </a:p>
          <a:p>
            <a:endParaRPr lang="en-US" altLang="en-US" b="1">
              <a:solidFill>
                <a:srgbClr val="FFC000"/>
              </a:solidFill>
            </a:endParaRPr>
          </a:p>
          <a:p>
            <a:endParaRPr lang="en-US" altLang="en-US" sz="1350"/>
          </a:p>
          <a:p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339391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757237"/>
            <a:ext cx="8810625" cy="37576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/>
            </a:br>
            <a:r>
              <a:rPr sz="2700"/>
              <a:t>New York State Department of Health</a:t>
            </a:r>
            <a:br>
              <a:rPr sz="2700"/>
            </a:br>
            <a:br>
              <a:rPr sz="2700"/>
            </a:br>
            <a:r>
              <a:rPr sz="2700"/>
              <a:t>Children’s Oral Healthcare Access Project(HRSA)</a:t>
            </a:r>
            <a:br>
              <a:rPr sz="2700"/>
            </a:br>
            <a:br>
              <a:rPr sz="2700"/>
            </a:br>
            <a:r>
              <a:rPr sz="2700"/>
              <a:t>Dental Trade Alliance Foundation</a:t>
            </a:r>
            <a:br>
              <a:rPr sz="2700"/>
            </a:br>
            <a:br>
              <a:rPr sz="2700"/>
            </a:br>
            <a:r>
              <a:rPr sz="2700"/>
              <a:t>The Clark Foundation  </a:t>
            </a:r>
            <a:br>
              <a:rPr sz="2700"/>
            </a:br>
            <a:br>
              <a:rPr sz="2700"/>
            </a:br>
            <a:r>
              <a:rPr sz="2700"/>
              <a:t>New York State Dental Foundation</a:t>
            </a:r>
            <a:br>
              <a:rPr sz="2400"/>
            </a:br>
            <a:endParaRPr sz="2400"/>
          </a:p>
        </p:txBody>
      </p:sp>
      <p:sp>
        <p:nvSpPr>
          <p:cNvPr id="4" name="Rectangle 3"/>
          <p:cNvSpPr/>
          <p:nvPr/>
        </p:nvSpPr>
        <p:spPr>
          <a:xfrm>
            <a:off x="3911204" y="4767262"/>
            <a:ext cx="1388269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/>
              <a:t>       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October 21, 2016</a:t>
            </a:r>
          </a:p>
        </p:txBody>
      </p:sp>
      <p:pic>
        <p:nvPicPr>
          <p:cNvPr id="21507" name="Picture 4" descr="2011App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28" y="4767263"/>
            <a:ext cx="27979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883294" y="757238"/>
            <a:ext cx="30440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C000"/>
                </a:solidFill>
              </a:rPr>
              <a:t>Work supported by:</a:t>
            </a:r>
          </a:p>
        </p:txBody>
      </p:sp>
      <p:sp>
        <p:nvSpPr>
          <p:cNvPr id="8" name="Rectangle 7"/>
          <p:cNvSpPr/>
          <p:nvPr/>
        </p:nvSpPr>
        <p:spPr>
          <a:xfrm>
            <a:off x="5012531" y="1229917"/>
            <a:ext cx="820341" cy="6298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21510" name="Picture 8" descr="nygov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7" y="1291829"/>
            <a:ext cx="739379" cy="5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hrsa_Logo_onl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53" y="1852613"/>
            <a:ext cx="1671638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45781" y="2403873"/>
            <a:ext cx="1643063" cy="6405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21513" name="Picture 12" descr="logo-DTAF_lightbackgrou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411017"/>
            <a:ext cx="1356122" cy="63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70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739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" name="AutoShape 2" descr="Image result for school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4184" y="2362706"/>
            <a:ext cx="29562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16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" y="443174"/>
            <a:ext cx="88216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Trends in Oral Health Status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127" y="1054217"/>
            <a:ext cx="549242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Children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Dental caries prevalence decreased and sealant prevalence increased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Dental caries in children’s permanent teeth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declined</a:t>
            </a:r>
            <a:r>
              <a:rPr lang="en-US" sz="2200" dirty="0">
                <a:cs typeface="Arial" panose="020B0604020202020204" pitchFamily="34" charset="0"/>
              </a:rPr>
              <a:t> from the early 1970s until mid 1990s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21% </a:t>
            </a:r>
            <a:r>
              <a:rPr lang="en-US" dirty="0">
                <a:cs typeface="Arial" panose="020B0604020202020204" pitchFamily="34" charset="0"/>
              </a:rPr>
              <a:t>of children (6 to 11 y/o) have had dental caries in their permanent teeth.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8% </a:t>
            </a:r>
            <a:r>
              <a:rPr lang="en-US" dirty="0">
                <a:cs typeface="Arial" panose="020B0604020202020204" pitchFamily="34" charset="0"/>
              </a:rPr>
              <a:t>of children (6 to 11 y/o) have untreated decay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4" y="2173891"/>
            <a:ext cx="2530781" cy="1281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" y="443174"/>
            <a:ext cx="88216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Trends in Oral Health Status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16" y="1971399"/>
            <a:ext cx="2771775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83779" y="1258669"/>
            <a:ext cx="51036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Children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Dental caries in primary teeth of children (2-11 y/o)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declined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from early 1970s until mid 1990s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42% </a:t>
            </a:r>
            <a:r>
              <a:rPr lang="en-US" sz="2400" dirty="0">
                <a:cs typeface="Arial" panose="020B0604020202020204" pitchFamily="34" charset="0"/>
              </a:rPr>
              <a:t>of children (2 to 11 y/o) have had dental caries in their primary teeth</a:t>
            </a:r>
          </a:p>
        </p:txBody>
      </p:sp>
    </p:spTree>
    <p:extLst>
      <p:ext uri="{BB962C8B-B14F-4D97-AF65-F5344CB8AC3E}">
        <p14:creationId xmlns:p14="http://schemas.microsoft.com/office/powerpoint/2010/main" val="1158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4569" y="1565951"/>
            <a:ext cx="6175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For youngest children (2 to 5 y/o), dental caries in primary teeth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increased 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(trend reversal)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0" y="1303418"/>
            <a:ext cx="1490014" cy="22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2724" y="1352968"/>
            <a:ext cx="39745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ECC: presence of one or more decayed (non-</a:t>
            </a:r>
            <a:r>
              <a:rPr lang="en-US" sz="2400" dirty="0" err="1">
                <a:cs typeface="Arial" panose="020B0604020202020204" pitchFamily="34" charset="0"/>
              </a:rPr>
              <a:t>cavitated</a:t>
            </a:r>
            <a:r>
              <a:rPr lang="en-US" sz="2400" dirty="0">
                <a:cs typeface="Arial" panose="020B0604020202020204" pitchFamily="34" charset="0"/>
              </a:rPr>
              <a:t> or </a:t>
            </a:r>
            <a:r>
              <a:rPr lang="en-US" sz="2400" dirty="0" err="1">
                <a:cs typeface="Arial" panose="020B0604020202020204" pitchFamily="34" charset="0"/>
              </a:rPr>
              <a:t>cavitated</a:t>
            </a:r>
            <a:r>
              <a:rPr lang="en-US" sz="2400" dirty="0">
                <a:cs typeface="Arial" panose="020B0604020202020204" pitchFamily="34" charset="0"/>
              </a:rPr>
              <a:t> lesions), missing (due to caries) or filled tooth surfaces in any primary tooth in preschool-age child between birth and 71 months of 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" y="438150"/>
            <a:ext cx="88216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Early Childhood Caries (ECC)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37" y="1107027"/>
            <a:ext cx="2795898" cy="148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58" y="2287448"/>
            <a:ext cx="2802038" cy="2097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23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0222" y="1045471"/>
            <a:ext cx="59489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Tooth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Impaired chewing and 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Below average weight 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Poor self esteem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Difficulty sleeping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School/work absences: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Increase caries in permanent dentition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Future dental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" y="438150"/>
            <a:ext cx="88216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Consequences of ECC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18" y="2716353"/>
            <a:ext cx="20669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438150"/>
            <a:ext cx="88216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Visiting Emergency Departments and Ambulatory Surgery Facilities for Treatment of Early Childhood Caries in NYS, SPARCS 2004-2008, 2012-2014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778819"/>
              </p:ext>
            </p:extLst>
          </p:nvPr>
        </p:nvGraphicFramePr>
        <p:xfrm>
          <a:off x="968188" y="1200149"/>
          <a:ext cx="6096000" cy="364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44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E4E1FF2852C4AB94E009ECD2CE37F" ma:contentTypeVersion="1" ma:contentTypeDescription="Create a new document." ma:contentTypeScope="" ma:versionID="eb85edbaba29c6168d05838dd3bcaa64">
  <xsd:schema xmlns:xsd="http://www.w3.org/2001/XMLSchema" xmlns:xs="http://www.w3.org/2001/XMLSchema" xmlns:p="http://schemas.microsoft.com/office/2006/metadata/properties" xmlns:ns2="d7ba0638-ee3c-42f0-be76-41efb289a28a" targetNamespace="http://schemas.microsoft.com/office/2006/metadata/properties" ma:root="true" ma:fieldsID="0599839fb040190b03bf4f257d2257fd" ns2:_="">
    <xsd:import namespace="d7ba0638-ee3c-42f0-be76-41efb289a28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a0638-ee3c-42f0-be76-41efb289a2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73712F-8FAF-4E78-8CC0-FB8B33919E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86441-E60D-4495-9820-50FFC7B2732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ba0638-ee3c-42f0-be76-41efb289a2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5EBFF1-1AC8-41C7-A2AD-72D9C59AE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a0638-ee3c-42f0-be76-41efb289a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44240</TotalTime>
  <Words>1522</Words>
  <Application>Microsoft Office PowerPoint</Application>
  <PresentationFormat>On-screen Show (16:9)</PresentationFormat>
  <Paragraphs>285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Arabic Typesetting</vt:lpstr>
      <vt:lpstr>Arial</vt:lpstr>
      <vt:lpstr>Calibri</vt:lpstr>
      <vt:lpstr>Calibri Light</vt:lpstr>
      <vt:lpstr>Century Gothic</vt:lpstr>
      <vt:lpstr>Times New Roman</vt:lpstr>
      <vt:lpstr>Wingdings 2</vt:lpstr>
      <vt:lpstr>Cover Master</vt:lpstr>
      <vt:lpstr>Section Master</vt:lpstr>
      <vt:lpstr>2_Custom Design</vt:lpstr>
      <vt:lpstr>HDOfficeLightV0</vt:lpstr>
      <vt:lpstr>PowerPoint Presentation</vt:lpstr>
      <vt:lpstr>PowerPoint Presentation</vt:lpstr>
      <vt:lpstr>What is the oral health status of children?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what can we do? </vt:lpstr>
      <vt:lpstr>PowerPoint Presentation</vt:lpstr>
      <vt:lpstr>PowerPoint Presentation</vt:lpstr>
      <vt:lpstr>What is Fluoride? </vt:lpstr>
      <vt:lpstr>PowerPoint Presentation</vt:lpstr>
      <vt:lpstr>PowerPoint Presentation</vt:lpstr>
      <vt:lpstr>PowerPoint Presentation</vt:lpstr>
      <vt:lpstr>PowerPoint Presentation</vt:lpstr>
      <vt:lpstr>How do we deliver these different forms of fluoride to children? </vt:lpstr>
      <vt:lpstr>PowerPoint Presentation</vt:lpstr>
      <vt:lpstr>PowerPoint Presentation</vt:lpstr>
      <vt:lpstr>What about… Sealants?</vt:lpstr>
      <vt:lpstr>PowerPoint Presentation</vt:lpstr>
      <vt:lpstr>PowerPoint Presentation</vt:lpstr>
      <vt:lpstr>How do we deliver sealants to children?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New York State Department of Health  Children’s Oral Healthcare Access Project(HRSA)  Dental Trade Alliance Foundation  The Clark Foundation    New York State Dental Foundation </vt:lpstr>
      <vt:lpstr>PowerPoint Presentation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Sarah Murphy</cp:lastModifiedBy>
  <cp:revision>418</cp:revision>
  <cp:lastPrinted>2015-12-15T15:55:45Z</cp:lastPrinted>
  <dcterms:created xsi:type="dcterms:W3CDTF">2014-12-09T18:34:34Z</dcterms:created>
  <dcterms:modified xsi:type="dcterms:W3CDTF">2016-10-19T22:20:03Z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0x01010007DE4E1FF2852C4AB94E009ECD2CE37F</vt:lpwstr>
  </property>
</Properties>
</file>